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76" r:id="rId4"/>
    <p:sldId id="257" r:id="rId6"/>
    <p:sldId id="277" r:id="rId7"/>
    <p:sldId id="279" r:id="rId8"/>
    <p:sldId id="258" r:id="rId9"/>
    <p:sldId id="280" r:id="rId10"/>
    <p:sldId id="272" r:id="rId11"/>
    <p:sldId id="273" r:id="rId12"/>
    <p:sldId id="282" r:id="rId13"/>
    <p:sldId id="260" r:id="rId14"/>
    <p:sldId id="281" r:id="rId15"/>
    <p:sldId id="274" r:id="rId16"/>
    <p:sldId id="263" r:id="rId17"/>
    <p:sldId id="291" r:id="rId18"/>
    <p:sldId id="275" r:id="rId19"/>
    <p:sldId id="264" r:id="rId20"/>
    <p:sldId id="265" r:id="rId21"/>
    <p:sldId id="288" r:id="rId22"/>
    <p:sldId id="289" r:id="rId23"/>
    <p:sldId id="290" r:id="rId24"/>
    <p:sldId id="266" r:id="rId25"/>
    <p:sldId id="271" r:id="rId26"/>
    <p:sldId id="267" r:id="rId27"/>
    <p:sldId id="286" r:id="rId28"/>
    <p:sldId id="287" r:id="rId29"/>
    <p:sldId id="284" r:id="rId30"/>
    <p:sldId id="2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3" autoAdjust="0"/>
    <p:restoredTop sz="88774" autoAdjust="0"/>
  </p:normalViewPr>
  <p:slideViewPr>
    <p:cSldViewPr snapToGrid="0">
      <p:cViewPr varScale="1">
        <p:scale>
          <a:sx n="107" d="100"/>
          <a:sy n="107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1C7B4-9ED8-4A6D-9066-6C40F4BAAD3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65079-468A-4579-B07F-B9D0AD810A0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interpretation could be crucial in biomedical and/or pre-clinical ML applications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Omics data naturally carries biological meaningful information but was rarely studied in ML interpretation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65079-468A-4579-B07F-B9D0AD810A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ensemble</a:t>
            </a:r>
            <a:r>
              <a:rPr lang="en-US" baseline="0" dirty="0" smtClean="0"/>
              <a:t> here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65079-468A-4579-B07F-B9D0AD810A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65079-468A-4579-B07F-B9D0AD810A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ensemble interpretation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65079-468A-4579-B07F-B9D0AD810A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08F18-37E2-F740-B50A-91B0FDED580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smtClean="0"/>
              <a:t> Rank nodes using PageRank, edge intensity as weight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Enrich the top 50 genes in GEO Signatures of Differentially Expressed Genes for Kinase Perturbations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08F18-37E2-F740-B50A-91B0FDED580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65079-468A-4579-B07F-B9D0AD810A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RF find CITED1 Knockdown</a:t>
            </a:r>
            <a:r>
              <a:rPr lang="en-US" baseline="0" dirty="0" smtClean="0"/>
              <a:t> ann.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65079-468A-4579-B07F-B9D0AD810A0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63D7E-CB19-4702-86A9-5491806652A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2FDA5-15DD-45E4-B1CA-9763145204C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://atlasgeneticsoncology.org/Genes/PTENID158.html" TargetMode="Externa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506" y="4694029"/>
            <a:ext cx="8042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Interpreting Random Forest with Ensemble Networks for Omics </a:t>
            </a:r>
            <a:r>
              <a:rPr lang="en-US" sz="2800" dirty="0">
                <a:latin typeface="+mj-lt"/>
              </a:rPr>
              <a:t>D</a:t>
            </a:r>
            <a:r>
              <a:rPr lang="en-US" sz="2800" dirty="0" smtClean="0">
                <a:latin typeface="+mj-lt"/>
              </a:rPr>
              <a:t>ata Analysis</a:t>
            </a:r>
            <a:endParaRPr lang="en-US" sz="28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37059" y="655022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98598" y="1818058"/>
            <a:ext cx="9194800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atin typeface="+mj-lt"/>
              </a:rPr>
              <a:t>“Accurate </a:t>
            </a:r>
            <a:r>
              <a:rPr lang="en-US" sz="2800" dirty="0">
                <a:latin typeface="+mj-lt"/>
              </a:rPr>
              <a:t>and interpretable </a:t>
            </a:r>
            <a:r>
              <a:rPr lang="en-US" sz="2800" dirty="0" smtClean="0">
                <a:latin typeface="+mj-lt"/>
              </a:rPr>
              <a:t>methodologies </a:t>
            </a:r>
            <a:r>
              <a:rPr lang="en-US" sz="2800" dirty="0">
                <a:latin typeface="+mj-lt"/>
              </a:rPr>
              <a:t>for predicting clinically-relevant outcomes in cancer </a:t>
            </a:r>
            <a:r>
              <a:rPr lang="en-US" sz="2800" dirty="0" smtClean="0">
                <a:latin typeface="+mj-lt"/>
              </a:rPr>
              <a:t>research”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506" y="5845396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Yue Zhang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0009" y="1217157"/>
            <a:ext cx="5100511" cy="5205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9653" y="1428009"/>
            <a:ext cx="4128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507740"/>
            <a:r>
              <a:rPr lang="en-US" sz="2000" b="1" dirty="0">
                <a:solidFill>
                  <a:srgbClr val="C00000"/>
                </a:solidFill>
                <a:latin typeface="Calibri Light" panose="020F0302020204030204"/>
              </a:rPr>
              <a:t>Ranking of </a:t>
            </a:r>
            <a:r>
              <a:rPr lang="en-US" sz="2000" b="1" i="1" dirty="0">
                <a:solidFill>
                  <a:srgbClr val="C00000"/>
                </a:solidFill>
                <a:latin typeface="Calibri Light" panose="020F0302020204030204"/>
              </a:rPr>
              <a:t>important NERF genes </a:t>
            </a:r>
            <a:r>
              <a:rPr lang="en-US" sz="2000" b="1" dirty="0">
                <a:solidFill>
                  <a:srgbClr val="C00000"/>
                </a:solidFill>
                <a:latin typeface="Calibri Light" panose="020F0302020204030204"/>
              </a:rPr>
              <a:t>in </a:t>
            </a:r>
            <a:r>
              <a:rPr lang="en-US" sz="2000" b="1" u="sng" dirty="0">
                <a:solidFill>
                  <a:srgbClr val="C00000"/>
                </a:solidFill>
                <a:latin typeface="Calibri Light" panose="020F0302020204030204"/>
              </a:rPr>
              <a:t>traditional feature importance </a:t>
            </a:r>
            <a:r>
              <a:rPr lang="en-US" sz="2000" b="1" u="sng" dirty="0" smtClean="0">
                <a:solidFill>
                  <a:srgbClr val="C00000"/>
                </a:solidFill>
                <a:latin typeface="Calibri Light" panose="020F0302020204030204"/>
              </a:rPr>
              <a:t>list (3163 genes in total) </a:t>
            </a:r>
            <a:endParaRPr lang="en-US" sz="2000" b="1" u="sng" dirty="0">
              <a:solidFill>
                <a:srgbClr val="C00000"/>
              </a:solidFill>
              <a:latin typeface="Calibri Light" panose="020F0302020204030204"/>
            </a:endParaRPr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25" y="2562342"/>
            <a:ext cx="2726863" cy="3649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423105"/>
            <a:ext cx="8975823" cy="4348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100" dirty="0"/>
              <a:t>1</a:t>
            </a:r>
            <a:r>
              <a:rPr lang="en-US" sz="1100" dirty="0" smtClean="0"/>
              <a:t>. B. N. </a:t>
            </a:r>
            <a:r>
              <a:rPr lang="en-US" sz="1100" dirty="0" err="1" smtClean="0"/>
              <a:t>Rexer</a:t>
            </a:r>
            <a:r>
              <a:rPr lang="en-US" sz="1100" dirty="0" smtClean="0"/>
              <a:t>, S. </a:t>
            </a:r>
            <a:r>
              <a:rPr lang="en-US" sz="1100" dirty="0" err="1" smtClean="0"/>
              <a:t>Chanthaphaychith</a:t>
            </a:r>
            <a:r>
              <a:rPr lang="en-US" sz="1100" dirty="0" smtClean="0"/>
              <a:t>, K. B. </a:t>
            </a:r>
            <a:r>
              <a:rPr lang="en-US" sz="1100" dirty="0" err="1" smtClean="0"/>
              <a:t>Dahlman</a:t>
            </a:r>
            <a:r>
              <a:rPr lang="en-US" sz="1100" dirty="0" smtClean="0"/>
              <a:t>, and C. L. Arteaga, “Direct inhibition of PI3K in combination with dual HER2 inhibitors is required for optimal antitumor activity in HER2+ breast cancer cells,” </a:t>
            </a:r>
            <a:r>
              <a:rPr lang="en-US" sz="1100" i="1" dirty="0" smtClean="0"/>
              <a:t>Cancer Cell Signal. Target. Signal. Pathways </a:t>
            </a:r>
            <a:r>
              <a:rPr lang="en-US" sz="1100" i="1" dirty="0" err="1" smtClean="0"/>
              <a:t>Towar</a:t>
            </a:r>
            <a:r>
              <a:rPr lang="en-US" sz="1100" i="1" dirty="0" smtClean="0"/>
              <a:t>. </a:t>
            </a:r>
            <a:r>
              <a:rPr lang="en-US" sz="1100" i="1" dirty="0" err="1" smtClean="0"/>
              <a:t>Ther</a:t>
            </a:r>
            <a:r>
              <a:rPr lang="en-US" sz="1100" i="1" dirty="0" smtClean="0"/>
              <a:t>. Approaches to Cancer</a:t>
            </a:r>
            <a:r>
              <a:rPr lang="en-US" sz="1100" dirty="0" smtClean="0"/>
              <a:t>, pp. 55–80, 2014.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18661" y="489874"/>
            <a:ext cx="6370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Does this interpretation make sense?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2412" y="110196"/>
            <a:ext cx="6219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A GBM-focused application:</a:t>
            </a: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Cell line data | TMZ resistance | Gene expression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6735" y="2321781"/>
            <a:ext cx="16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GDSC database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130139" y="2506447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21681" y="2321781"/>
            <a:ext cx="142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TMZ drug set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27603" y="1466641"/>
            <a:ext cx="379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TMZ resistance             gene expression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088540" y="1689091"/>
            <a:ext cx="53932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12956" y="133025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71277" y="2130950"/>
            <a:ext cx="9326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71277" y="3181847"/>
            <a:ext cx="9326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38689" y="2793575"/>
            <a:ext cx="768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Expression of 10k+ genes, 200 cell lines (100R, 100S), 34 GBM cell lines included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2" y="3482310"/>
            <a:ext cx="4500918" cy="3375690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5505024" y="4201027"/>
          <a:ext cx="4917438" cy="236327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39146"/>
                <a:gridCol w="1639146"/>
                <a:gridCol w="1639146"/>
              </a:tblGrid>
              <a:tr h="640912"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 smtClean="0"/>
                        <a:t>Resistant</a:t>
                      </a:r>
                      <a:r>
                        <a:rPr lang="en-US" sz="1600" b="0" baseline="0" dirty="0" smtClean="0"/>
                        <a:t> to TMZ (Experimental)</a:t>
                      </a:r>
                      <a:endParaRPr lang="en-US" sz="16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0" dirty="0" smtClean="0"/>
                        <a:t>Sensitive </a:t>
                      </a:r>
                      <a:r>
                        <a:rPr lang="en-US" sz="1600" b="0" baseline="0" dirty="0" smtClean="0"/>
                        <a:t>to TMZ (Experimental)</a:t>
                      </a:r>
                      <a:endParaRPr lang="en-US" sz="1600" b="0" dirty="0" smtClean="0"/>
                    </a:p>
                  </a:txBody>
                  <a:tcPr anchor="ctr"/>
                </a:tc>
              </a:tr>
              <a:tr h="85393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Resistant</a:t>
                      </a:r>
                      <a:r>
                        <a:rPr lang="en-US" sz="1600" baseline="0" dirty="0" smtClean="0"/>
                        <a:t> to TMZ (Predicted)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8684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 smtClean="0"/>
                        <a:t>Sensitive </a:t>
                      </a:r>
                      <a:r>
                        <a:rPr lang="en-US" sz="1600" baseline="0" dirty="0" smtClean="0"/>
                        <a:t>to TMZ (Predicted)</a:t>
                      </a: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505024" y="3626199"/>
            <a:ext cx="493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Confusion matrix of the GBM cell lines predictions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45839" y="1777500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RF + NERF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41838" y="3319023"/>
            <a:ext cx="299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AUROC of the cross-validation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170953" y="2793575"/>
            <a:ext cx="20210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100% accuracy GBM cell lines TMZ resistant prediction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2202"/>
            <a:ext cx="3003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+mj-lt"/>
              </a:rPr>
              <a:t>Evaluation of </a:t>
            </a:r>
            <a:r>
              <a:rPr lang="en-US" altLang="zh-CN" sz="2800" dirty="0" smtClean="0">
                <a:latin typeface="+mj-lt"/>
              </a:rPr>
              <a:t>NERF</a:t>
            </a:r>
            <a:endParaRPr lang="en-US" altLang="zh-CN" sz="2800" dirty="0">
              <a:latin typeface="+mj-lt"/>
            </a:endParaRPr>
          </a:p>
          <a:p>
            <a:r>
              <a:rPr lang="en-US" altLang="zh-CN" sz="2000" dirty="0" smtClean="0">
                <a:latin typeface="+mj-lt"/>
              </a:rPr>
              <a:t>Case 2: TMZ resistance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6758" y="2518611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</a:t>
            </a:r>
            <a:endParaRPr lang="en-US" sz="96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684031" y="3336758"/>
            <a:ext cx="1716770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80099" y="2518611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34</a:t>
            </a:r>
            <a:endParaRPr lang="en-US" sz="9600" dirty="0"/>
          </a:p>
        </p:txBody>
      </p:sp>
      <p:sp>
        <p:nvSpPr>
          <p:cNvPr id="8" name="TextBox 7"/>
          <p:cNvSpPr txBox="1"/>
          <p:nvPr/>
        </p:nvSpPr>
        <p:spPr>
          <a:xfrm>
            <a:off x="8391199" y="2613483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?</a:t>
            </a:r>
            <a:endParaRPr lang="en-US" sz="8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897" y="377745"/>
            <a:ext cx="2842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To do 1        34+ 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1755" y="1535438"/>
            <a:ext cx="566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NERF interpretation of all the GBM cell lines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749082" y="2010141"/>
            <a:ext cx="1" cy="505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94737" y="2483929"/>
            <a:ext cx="5508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each sample’s interpretation, </a:t>
            </a:r>
            <a:r>
              <a:rPr lang="en-US" sz="2400" dirty="0" err="1" smtClean="0"/>
              <a:t>Pagerank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814685" y="2993626"/>
            <a:ext cx="9504589" cy="3202076"/>
            <a:chOff x="814685" y="2993626"/>
            <a:chExt cx="9504589" cy="3202076"/>
          </a:xfrm>
        </p:grpSpPr>
        <p:sp>
          <p:nvSpPr>
            <p:cNvPr id="8" name="TextBox 7"/>
            <p:cNvSpPr txBox="1"/>
            <p:nvPr/>
          </p:nvSpPr>
          <p:spPr>
            <a:xfrm>
              <a:off x="2120610" y="3481368"/>
              <a:ext cx="76825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Among all the ranked list, pairwise rank-biased overlap, RBO</a:t>
              </a:r>
              <a:endParaRPr lang="en-US" sz="24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749082" y="2993626"/>
              <a:ext cx="1" cy="505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5749081" y="3961468"/>
              <a:ext cx="1" cy="505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02139" y="4546095"/>
              <a:ext cx="7519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Cluster </a:t>
              </a:r>
              <a:r>
                <a:rPr lang="en-US" sz="2400" dirty="0" err="1" smtClean="0"/>
                <a:t>heatmap</a:t>
              </a:r>
              <a:r>
                <a:rPr lang="en-US" sz="2400" dirty="0" smtClean="0"/>
                <a:t> on the ranked list correlations, find </a:t>
              </a:r>
              <a:r>
                <a:rPr lang="en-US" sz="2400" dirty="0" smtClean="0">
                  <a:solidFill>
                    <a:srgbClr val="FF0000"/>
                  </a:solidFill>
                </a:rPr>
                <a:t>blocks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5749081" y="5045798"/>
              <a:ext cx="1" cy="5053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178887" y="5642573"/>
              <a:ext cx="9140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Down streaming analysis for discovering using the </a:t>
              </a:r>
              <a:r>
                <a:rPr lang="en-US" sz="2400" dirty="0" smtClean="0">
                  <a:solidFill>
                    <a:srgbClr val="FF0000"/>
                  </a:solidFill>
                </a:rPr>
                <a:t>block representatives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43128" y="3531021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*</a:t>
              </a:r>
              <a:endParaRPr lang="en-US" sz="2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4685" y="567248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*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51772" y="457376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*</a:t>
              </a:r>
              <a:endParaRPr lang="en-US" sz="28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8433480" y="2746844"/>
            <a:ext cx="4217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15663" y="2502853"/>
            <a:ext cx="2829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Downstream analysis</a:t>
            </a:r>
            <a:endParaRPr lang="en-US" sz="24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684156" y="689811"/>
            <a:ext cx="43645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8543"/>
            <a:ext cx="8011886" cy="80118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10312" y="867037"/>
            <a:ext cx="2931886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0	SW1088</a:t>
            </a:r>
            <a:endParaRPr lang="en-US" sz="1100" dirty="0" smtClean="0"/>
          </a:p>
          <a:p>
            <a:r>
              <a:rPr lang="en-US" sz="1100" dirty="0" smtClean="0"/>
              <a:t>1	Becker</a:t>
            </a:r>
            <a:endParaRPr lang="en-US" sz="1100" dirty="0" smtClean="0"/>
          </a:p>
          <a:p>
            <a:r>
              <a:rPr lang="en-US" sz="1100" dirty="0" smtClean="0"/>
              <a:t>2	LN-405</a:t>
            </a:r>
            <a:endParaRPr lang="en-US" sz="1100" dirty="0" smtClean="0"/>
          </a:p>
          <a:p>
            <a:r>
              <a:rPr lang="en-US" sz="1100" dirty="0" smtClean="0">
                <a:solidFill>
                  <a:srgbClr val="FF0000"/>
                </a:solidFill>
              </a:rPr>
              <a:t>3	LN-229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4	LN-18</a:t>
            </a:r>
            <a:endParaRPr lang="en-US" sz="1100" dirty="0" smtClean="0"/>
          </a:p>
          <a:p>
            <a:r>
              <a:rPr lang="en-US" sz="1100" dirty="0" smtClean="0">
                <a:solidFill>
                  <a:srgbClr val="FF0000"/>
                </a:solidFill>
              </a:rPr>
              <a:t>5	KS-1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>
                <a:solidFill>
                  <a:srgbClr val="FF0000"/>
                </a:solidFill>
              </a:rPr>
              <a:t>6	LNZTA3WT4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7	GB-1</a:t>
            </a:r>
            <a:endParaRPr lang="en-US" sz="1100" dirty="0" smtClean="0"/>
          </a:p>
          <a:p>
            <a:r>
              <a:rPr lang="en-US" sz="1100" dirty="0" smtClean="0"/>
              <a:t>8	U-118-MG</a:t>
            </a:r>
            <a:endParaRPr lang="en-US" sz="1100" dirty="0" smtClean="0"/>
          </a:p>
          <a:p>
            <a:r>
              <a:rPr lang="en-US" sz="1100" dirty="0" smtClean="0"/>
              <a:t>9	YH-13</a:t>
            </a:r>
            <a:endParaRPr lang="en-US" sz="1100" dirty="0" smtClean="0"/>
          </a:p>
          <a:p>
            <a:r>
              <a:rPr lang="en-US" sz="1100" dirty="0" smtClean="0"/>
              <a:t>10	SNB75</a:t>
            </a:r>
            <a:endParaRPr lang="en-US" sz="1100" dirty="0" smtClean="0"/>
          </a:p>
          <a:p>
            <a:r>
              <a:rPr lang="en-US" sz="1100" dirty="0" smtClean="0"/>
              <a:t>11	YKG-1</a:t>
            </a:r>
            <a:endParaRPr lang="en-US" sz="1100" dirty="0" smtClean="0"/>
          </a:p>
          <a:p>
            <a:r>
              <a:rPr lang="en-US" sz="1100" dirty="0" smtClean="0">
                <a:solidFill>
                  <a:srgbClr val="FF0000"/>
                </a:solidFill>
              </a:rPr>
              <a:t>12	U251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13	T98G</a:t>
            </a:r>
            <a:endParaRPr lang="en-US" sz="1100" dirty="0" smtClean="0"/>
          </a:p>
          <a:p>
            <a:r>
              <a:rPr lang="en-US" sz="1100" dirty="0" smtClean="0"/>
              <a:t>14	U-87-MG</a:t>
            </a:r>
            <a:endParaRPr lang="en-US" sz="1100" dirty="0" smtClean="0"/>
          </a:p>
          <a:p>
            <a:r>
              <a:rPr lang="en-US" sz="1100" dirty="0" smtClean="0"/>
              <a:t>15	DK-MG</a:t>
            </a:r>
            <a:endParaRPr lang="en-US" sz="1100" dirty="0" smtClean="0"/>
          </a:p>
          <a:p>
            <a:r>
              <a:rPr lang="en-US" sz="1100" dirty="0" smtClean="0"/>
              <a:t>16	D-263MG</a:t>
            </a:r>
            <a:endParaRPr lang="en-US" sz="1100" dirty="0" smtClean="0"/>
          </a:p>
          <a:p>
            <a:r>
              <a:rPr lang="en-US" sz="1100" dirty="0" smtClean="0"/>
              <a:t>17	42-MG-BA</a:t>
            </a:r>
            <a:endParaRPr lang="en-US" sz="1100" dirty="0" smtClean="0"/>
          </a:p>
          <a:p>
            <a:r>
              <a:rPr lang="en-US" sz="1100" dirty="0" smtClean="0"/>
              <a:t>18	AM-38</a:t>
            </a:r>
            <a:endParaRPr lang="en-US" sz="1100" dirty="0" smtClean="0"/>
          </a:p>
          <a:p>
            <a:r>
              <a:rPr lang="en-US" sz="1100" dirty="0" smtClean="0"/>
              <a:t>19	CAS-1</a:t>
            </a:r>
            <a:endParaRPr lang="en-US" sz="1100" dirty="0" smtClean="0"/>
          </a:p>
          <a:p>
            <a:r>
              <a:rPr lang="en-US" sz="1100" dirty="0" smtClean="0"/>
              <a:t>20	A172</a:t>
            </a:r>
            <a:endParaRPr lang="en-US" sz="1100" dirty="0" smtClean="0"/>
          </a:p>
          <a:p>
            <a:r>
              <a:rPr lang="en-US" sz="1100" dirty="0" smtClean="0"/>
              <a:t>21	SK-MG-1</a:t>
            </a:r>
            <a:endParaRPr lang="en-US" sz="1100" dirty="0" smtClean="0"/>
          </a:p>
          <a:p>
            <a:r>
              <a:rPr lang="en-US" sz="1100" dirty="0" smtClean="0"/>
              <a:t>22	D-392MG</a:t>
            </a:r>
            <a:endParaRPr lang="en-US" sz="1100" dirty="0" smtClean="0"/>
          </a:p>
          <a:p>
            <a:r>
              <a:rPr lang="en-US" sz="1100" dirty="0" smtClean="0"/>
              <a:t>23	D-247MG</a:t>
            </a:r>
            <a:endParaRPr lang="en-US" sz="1100" dirty="0" smtClean="0"/>
          </a:p>
          <a:p>
            <a:r>
              <a:rPr lang="en-US" sz="1100" dirty="0" smtClean="0"/>
              <a:t>24	D-542MG</a:t>
            </a:r>
            <a:endParaRPr lang="en-US" sz="1100" dirty="0" smtClean="0"/>
          </a:p>
          <a:p>
            <a:r>
              <a:rPr lang="en-US" sz="1100" dirty="0" smtClean="0"/>
              <a:t>25	SF268</a:t>
            </a:r>
            <a:endParaRPr lang="en-US" sz="1100" dirty="0" smtClean="0"/>
          </a:p>
          <a:p>
            <a:r>
              <a:rPr lang="en-US" sz="1100" dirty="0" smtClean="0"/>
              <a:t>26	SF126</a:t>
            </a:r>
            <a:endParaRPr lang="en-US" sz="1100" dirty="0" smtClean="0"/>
          </a:p>
          <a:p>
            <a:r>
              <a:rPr lang="en-US" sz="1100" dirty="0" smtClean="0"/>
              <a:t>27	</a:t>
            </a:r>
            <a:r>
              <a:rPr lang="en-US" sz="1100" dirty="0" smtClean="0"/>
              <a:t>CCF-SaTTG1</a:t>
            </a:r>
            <a:endParaRPr lang="en-US" sz="1100" dirty="0" smtClean="0"/>
          </a:p>
          <a:p>
            <a:r>
              <a:rPr lang="en-US" sz="1100" dirty="0" smtClean="0"/>
              <a:t>28	SF295</a:t>
            </a:r>
            <a:endParaRPr lang="en-US" sz="1100" dirty="0" smtClean="0"/>
          </a:p>
          <a:p>
            <a:r>
              <a:rPr lang="en-US" sz="1100" dirty="0" smtClean="0">
                <a:solidFill>
                  <a:srgbClr val="FF0000"/>
                </a:solidFill>
              </a:rPr>
              <a:t>29	8-MG-BA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30	DBTRG-05MG</a:t>
            </a:r>
            <a:endParaRPr lang="en-US" sz="1100" dirty="0" smtClean="0"/>
          </a:p>
          <a:p>
            <a:r>
              <a:rPr lang="en-US" sz="1100" dirty="0" smtClean="0">
                <a:solidFill>
                  <a:srgbClr val="FF0000"/>
                </a:solidFill>
              </a:rPr>
              <a:t>31	D-423MG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32	M059J</a:t>
            </a:r>
            <a:endParaRPr lang="en-US" sz="1100" dirty="0" smtClean="0"/>
          </a:p>
          <a:p>
            <a:r>
              <a:rPr lang="en-US" sz="1100" dirty="0" smtClean="0"/>
              <a:t>33	D-566MG</a:t>
            </a:r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3148838" y="2358189"/>
            <a:ext cx="2680942" cy="2743199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07087" y="0"/>
            <a:ext cx="4484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Clustered </a:t>
            </a:r>
            <a:r>
              <a:rPr lang="en-US" sz="2000" dirty="0" err="1" smtClean="0">
                <a:latin typeface="+mj-lt"/>
              </a:rPr>
              <a:t>heatmap</a:t>
            </a:r>
            <a:r>
              <a:rPr lang="en-US" sz="2000" dirty="0" smtClean="0">
                <a:latin typeface="+mj-lt"/>
              </a:rPr>
              <a:t> </a:t>
            </a:r>
            <a:endParaRPr lang="en-US" sz="2000" dirty="0" smtClean="0">
              <a:latin typeface="+mj-lt"/>
            </a:endParaRPr>
          </a:p>
          <a:p>
            <a:pPr algn="r"/>
            <a:r>
              <a:rPr lang="en-US" sz="2000" dirty="0" smtClean="0">
                <a:solidFill>
                  <a:srgbClr val="C00000"/>
                </a:solidFill>
                <a:latin typeface="+mj-lt"/>
              </a:rPr>
              <a:t>based </a:t>
            </a:r>
            <a:r>
              <a:rPr lang="en-US" sz="2000" dirty="0" smtClean="0">
                <a:solidFill>
                  <a:srgbClr val="C00000"/>
                </a:solidFill>
                <a:latin typeface="+mj-lt"/>
              </a:rPr>
              <a:t>on NERF interpretation similarity </a:t>
            </a:r>
            <a:endParaRPr lang="en-US" sz="2000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54852" y="1491916"/>
            <a:ext cx="4980185" cy="5222876"/>
            <a:chOff x="3822394" y="1491916"/>
            <a:chExt cx="4980185" cy="5222876"/>
          </a:xfrm>
        </p:grpSpPr>
        <p:sp>
          <p:nvSpPr>
            <p:cNvPr id="13" name="Rectangle 12"/>
            <p:cNvSpPr/>
            <p:nvPr/>
          </p:nvSpPr>
          <p:spPr>
            <a:xfrm>
              <a:off x="3870520" y="1532023"/>
              <a:ext cx="404701" cy="411078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822394" y="1491916"/>
              <a:ext cx="4980185" cy="5222876"/>
              <a:chOff x="3822394" y="1491916"/>
              <a:chExt cx="4980185" cy="522287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8470232" y="1491916"/>
                <a:ext cx="332347" cy="52228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644064" y="1491916"/>
                <a:ext cx="176462" cy="52228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822394" y="1491916"/>
                <a:ext cx="492932" cy="52228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10488100" y="867036"/>
            <a:ext cx="6533722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2.44484</a:t>
            </a:r>
            <a:endParaRPr lang="en-US" sz="1100" dirty="0"/>
          </a:p>
          <a:p>
            <a:r>
              <a:rPr lang="en-US" sz="1100" dirty="0"/>
              <a:t>2.605229</a:t>
            </a:r>
            <a:endParaRPr lang="en-US" sz="1100" dirty="0"/>
          </a:p>
          <a:p>
            <a:r>
              <a:rPr lang="en-US" sz="1100" dirty="0"/>
              <a:t>2.523186</a:t>
            </a:r>
            <a:endParaRPr lang="en-US" sz="1100" dirty="0"/>
          </a:p>
          <a:p>
            <a:r>
              <a:rPr lang="en-US" sz="1100" dirty="0"/>
              <a:t>2.769268</a:t>
            </a:r>
            <a:endParaRPr lang="en-US" sz="1100" dirty="0"/>
          </a:p>
          <a:p>
            <a:r>
              <a:rPr lang="en-US" sz="1100" dirty="0"/>
              <a:t>7.421294</a:t>
            </a:r>
            <a:endParaRPr lang="en-US" sz="1100" dirty="0"/>
          </a:p>
          <a:p>
            <a:r>
              <a:rPr lang="en-US" sz="1100" dirty="0"/>
              <a:t>3.097215</a:t>
            </a:r>
            <a:endParaRPr lang="en-US" sz="1100" dirty="0"/>
          </a:p>
          <a:p>
            <a:r>
              <a:rPr lang="en-US" sz="1100" dirty="0"/>
              <a:t>3.064926</a:t>
            </a:r>
            <a:endParaRPr lang="en-US" sz="1100" dirty="0"/>
          </a:p>
          <a:p>
            <a:r>
              <a:rPr lang="en-US" sz="1100" dirty="0"/>
              <a:t>3.003804</a:t>
            </a:r>
            <a:endParaRPr lang="en-US" sz="1100" dirty="0"/>
          </a:p>
          <a:p>
            <a:r>
              <a:rPr lang="en-US" sz="1100" dirty="0"/>
              <a:t>5.131961</a:t>
            </a:r>
            <a:endParaRPr lang="en-US" sz="1100" dirty="0"/>
          </a:p>
          <a:p>
            <a:r>
              <a:rPr lang="en-US" sz="1100" dirty="0"/>
              <a:t>7.317325</a:t>
            </a:r>
            <a:endParaRPr lang="en-US" sz="1100" dirty="0"/>
          </a:p>
          <a:p>
            <a:r>
              <a:rPr lang="en-US" sz="1100" dirty="0"/>
              <a:t>3.041398</a:t>
            </a:r>
            <a:endParaRPr lang="en-US" sz="1100" dirty="0"/>
          </a:p>
          <a:p>
            <a:r>
              <a:rPr lang="en-US" sz="1100" dirty="0"/>
              <a:t>7.217328</a:t>
            </a:r>
            <a:endParaRPr lang="en-US" sz="1100" dirty="0"/>
          </a:p>
          <a:p>
            <a:r>
              <a:rPr lang="en-US" sz="1100" dirty="0"/>
              <a:t>3.061794</a:t>
            </a:r>
            <a:endParaRPr lang="en-US" sz="1100" dirty="0"/>
          </a:p>
          <a:p>
            <a:r>
              <a:rPr lang="en-US" sz="1100" dirty="0"/>
              <a:t>7.264154</a:t>
            </a:r>
            <a:endParaRPr lang="en-US" sz="1100" dirty="0"/>
          </a:p>
          <a:p>
            <a:r>
              <a:rPr lang="en-US" sz="1100" dirty="0"/>
              <a:t>3.234391</a:t>
            </a:r>
            <a:endParaRPr lang="en-US" sz="1100" dirty="0"/>
          </a:p>
          <a:p>
            <a:r>
              <a:rPr lang="en-US" sz="1100" dirty="0"/>
              <a:t>3.009986</a:t>
            </a:r>
            <a:endParaRPr lang="en-US" sz="1100" dirty="0"/>
          </a:p>
          <a:p>
            <a:r>
              <a:rPr lang="en-US" sz="1100" dirty="0"/>
              <a:t>4.54248</a:t>
            </a:r>
            <a:endParaRPr lang="en-US" sz="1100" dirty="0"/>
          </a:p>
          <a:p>
            <a:r>
              <a:rPr lang="en-US" sz="1100" dirty="0"/>
              <a:t>2.893669</a:t>
            </a:r>
            <a:endParaRPr lang="en-US" sz="1100" dirty="0"/>
          </a:p>
          <a:p>
            <a:r>
              <a:rPr lang="en-US" sz="1100" dirty="0"/>
              <a:t>3.46004</a:t>
            </a:r>
            <a:endParaRPr lang="en-US" sz="1100" dirty="0"/>
          </a:p>
          <a:p>
            <a:r>
              <a:rPr lang="en-US" sz="1100" dirty="0"/>
              <a:t>2.580349</a:t>
            </a:r>
            <a:endParaRPr lang="en-US" sz="1100" dirty="0"/>
          </a:p>
          <a:p>
            <a:r>
              <a:rPr lang="en-US" sz="1100" dirty="0"/>
              <a:t>2.782519</a:t>
            </a:r>
            <a:endParaRPr lang="en-US" sz="1100" dirty="0"/>
          </a:p>
          <a:p>
            <a:r>
              <a:rPr lang="en-US" sz="1100" dirty="0"/>
              <a:t>2.384256</a:t>
            </a:r>
            <a:endParaRPr lang="en-US" sz="1100" dirty="0"/>
          </a:p>
          <a:p>
            <a:r>
              <a:rPr lang="en-US" sz="1100" dirty="0"/>
              <a:t>7.327091</a:t>
            </a:r>
            <a:endParaRPr lang="en-US" sz="1100" dirty="0"/>
          </a:p>
          <a:p>
            <a:r>
              <a:rPr lang="en-US" sz="1100" dirty="0"/>
              <a:t>5.914423</a:t>
            </a:r>
            <a:endParaRPr lang="en-US" sz="1100" dirty="0"/>
          </a:p>
          <a:p>
            <a:r>
              <a:rPr lang="en-US" sz="1100" dirty="0"/>
              <a:t>2.726478</a:t>
            </a:r>
            <a:endParaRPr lang="en-US" sz="1100" dirty="0"/>
          </a:p>
          <a:p>
            <a:r>
              <a:rPr lang="en-US" sz="1100" dirty="0"/>
              <a:t>3.199078</a:t>
            </a:r>
            <a:endParaRPr lang="en-US" sz="1100" dirty="0"/>
          </a:p>
          <a:p>
            <a:r>
              <a:rPr lang="en-US" sz="1100" dirty="0"/>
              <a:t>2.578059</a:t>
            </a:r>
            <a:endParaRPr lang="en-US" sz="1100" dirty="0"/>
          </a:p>
          <a:p>
            <a:r>
              <a:rPr lang="en-US" sz="1100" dirty="0"/>
              <a:t>2.927356</a:t>
            </a:r>
            <a:endParaRPr lang="en-US" sz="1100" dirty="0"/>
          </a:p>
          <a:p>
            <a:r>
              <a:rPr lang="en-US" sz="1100" dirty="0"/>
              <a:t>2.414749</a:t>
            </a:r>
            <a:endParaRPr lang="en-US" sz="1100" dirty="0"/>
          </a:p>
          <a:p>
            <a:r>
              <a:rPr lang="en-US" sz="1100" dirty="0"/>
              <a:t>3.030724</a:t>
            </a:r>
            <a:endParaRPr lang="en-US" sz="1100" dirty="0"/>
          </a:p>
          <a:p>
            <a:r>
              <a:rPr lang="en-US" sz="1100" dirty="0"/>
              <a:t>2.939903</a:t>
            </a:r>
            <a:endParaRPr lang="en-US" sz="1100" dirty="0"/>
          </a:p>
          <a:p>
            <a:r>
              <a:rPr lang="en-US" sz="1100" dirty="0"/>
              <a:t>2.655561</a:t>
            </a:r>
            <a:endParaRPr lang="en-US" sz="1100" dirty="0"/>
          </a:p>
          <a:p>
            <a:r>
              <a:rPr lang="en-US" sz="1100" dirty="0"/>
              <a:t>2.710107</a:t>
            </a:r>
            <a:endParaRPr lang="en-US" sz="1100" dirty="0"/>
          </a:p>
          <a:p>
            <a:r>
              <a:rPr lang="en-US" sz="1100" dirty="0"/>
              <a:t>2.642725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0064429" y="618184"/>
            <a:ext cx="159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MGMT exp. level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8912" y="493776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MGMT </a:t>
            </a:r>
            <a:r>
              <a:rPr lang="en-US" sz="2400" dirty="0" smtClean="0"/>
              <a:t>methylation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834"/>
            <a:ext cx="12192000" cy="2121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6" y="5605010"/>
            <a:ext cx="11603064" cy="171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6" y="3598319"/>
            <a:ext cx="11603064" cy="180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6" y="5347102"/>
            <a:ext cx="11603064" cy="152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8" y="5041887"/>
            <a:ext cx="11603064" cy="190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6" y="4746932"/>
            <a:ext cx="11603064" cy="181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6" y="4452427"/>
            <a:ext cx="11603064" cy="1802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6" y="4185211"/>
            <a:ext cx="11603064" cy="1615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6" y="3894994"/>
            <a:ext cx="11603064" cy="1902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36" y="5909821"/>
            <a:ext cx="11603064" cy="18129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77092" y="3867284"/>
            <a:ext cx="189530" cy="1902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7092" y="4156546"/>
            <a:ext cx="189530" cy="1902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7092" y="3583811"/>
            <a:ext cx="189530" cy="1902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30400" y="111665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hg19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48914" y="563903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CpG</a:t>
            </a:r>
            <a:r>
              <a:rPr lang="en-US" dirty="0" smtClean="0"/>
              <a:t> position: Chr10: 131,265,470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434286" y="2198409"/>
            <a:ext cx="2742216" cy="4216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276" y="279400"/>
            <a:ext cx="6769100" cy="676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444500"/>
            <a:ext cx="833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Is this pattern also presented in the correlation matrix of the gene expression?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7193" y="16611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*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0573" y="166116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*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8926" y="141357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*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06333" y="173742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*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9315" y="164803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*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1779" y="18136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*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281" y="242597"/>
            <a:ext cx="3003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Sample 3: LN-229, sensitive</a:t>
            </a:r>
            <a:endParaRPr 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524" y="2892515"/>
            <a:ext cx="4081659" cy="1830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4" y="855210"/>
            <a:ext cx="5025616" cy="1824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897" y="1017037"/>
            <a:ext cx="6780942" cy="49806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70171" y="2957804"/>
            <a:ext cx="5523723" cy="549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70170" y="4477735"/>
            <a:ext cx="5523723" cy="591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26" y="4935412"/>
            <a:ext cx="2561223" cy="1770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4319" y="254251"/>
            <a:ext cx="4621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+mj-lt"/>
              </a:rPr>
              <a:t>Sample 12: U251, sensitive</a:t>
            </a:r>
            <a:endParaRPr lang="en-US" sz="32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66" y="1884892"/>
            <a:ext cx="6687783" cy="3512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2078" y="3375258"/>
            <a:ext cx="4341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Genes in SYK hits: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P2RY8 | CD53 | CORO1A | PYCR1| CCR7 | </a:t>
            </a:r>
            <a:endParaRPr lang="en-US" sz="1600" dirty="0" smtClean="0"/>
          </a:p>
          <a:p>
            <a:r>
              <a:rPr lang="en-US" sz="1600" dirty="0" smtClean="0"/>
              <a:t>CD48 | ARHGAP15 | MS4A1</a:t>
            </a:r>
            <a:endParaRPr lang="en-US" sz="1600" dirty="0" smtClean="0"/>
          </a:p>
          <a:p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55" y="121683"/>
            <a:ext cx="4226159" cy="1528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885" y="1763749"/>
            <a:ext cx="4382338" cy="2084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803" y="4114798"/>
            <a:ext cx="3802493" cy="2629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296" y="3959157"/>
            <a:ext cx="3430927" cy="26290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3777" y="2583711"/>
            <a:ext cx="172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value = 0.0073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2202"/>
            <a:ext cx="4445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+mj-lt"/>
              </a:rPr>
              <a:t>Evaluation of </a:t>
            </a:r>
            <a:r>
              <a:rPr lang="en-US" altLang="zh-CN" sz="2800" dirty="0" smtClean="0">
                <a:latin typeface="+mj-lt"/>
              </a:rPr>
              <a:t>NERF</a:t>
            </a:r>
            <a:endParaRPr lang="en-US" altLang="zh-CN" sz="2800" dirty="0">
              <a:latin typeface="+mj-lt"/>
            </a:endParaRPr>
          </a:p>
          <a:p>
            <a:r>
              <a:rPr lang="en-US" altLang="zh-CN" sz="2000" dirty="0" smtClean="0">
                <a:latin typeface="+mj-lt"/>
              </a:rPr>
              <a:t>Case </a:t>
            </a:r>
            <a:r>
              <a:rPr lang="en-US" altLang="zh-CN" sz="2000" dirty="0">
                <a:latin typeface="+mj-lt"/>
              </a:rPr>
              <a:t>3: </a:t>
            </a:r>
            <a:r>
              <a:rPr lang="en-US" altLang="zh-CN" sz="2000" dirty="0" smtClean="0">
                <a:latin typeface="+mj-lt"/>
              </a:rPr>
              <a:t>AZD6244 (</a:t>
            </a:r>
            <a:r>
              <a:rPr lang="en-US" altLang="zh-CN" sz="2000" dirty="0" err="1" smtClean="0">
                <a:latin typeface="+mj-lt"/>
              </a:rPr>
              <a:t>Selumetinib</a:t>
            </a:r>
            <a:r>
              <a:rPr lang="en-US" altLang="zh-CN" sz="2000" dirty="0" smtClean="0">
                <a:latin typeface="+mj-lt"/>
              </a:rPr>
              <a:t>) resistance</a:t>
            </a:r>
            <a:endParaRPr lang="en-US" sz="2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75" y="3697057"/>
            <a:ext cx="4255619" cy="31939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0580" y="3697057"/>
            <a:ext cx="483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Confusion matrix of the CRC cell lines predictions 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665695" y="4356846"/>
          <a:ext cx="6364941" cy="1920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21647"/>
                <a:gridCol w="2141928"/>
                <a:gridCol w="2101366"/>
              </a:tblGrid>
              <a:tr h="6346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Resistance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en-US" sz="1800" b="0" baseline="0" dirty="0" smtClean="0"/>
                        <a:t>Experimental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Sensitive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en-US" sz="1800" b="0" baseline="0" dirty="0" smtClean="0"/>
                        <a:t>Experimental</a:t>
                      </a:r>
                      <a:r>
                        <a:rPr lang="en-US" dirty="0" smtClean="0"/>
                        <a:t>)</a:t>
                      </a:r>
                      <a:endParaRPr lang="en-US" dirty="0" smtClean="0"/>
                    </a:p>
                  </a:txBody>
                  <a:tcPr anchor="ctr"/>
                </a:tc>
              </a:tr>
              <a:tr h="63463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Resistance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en-US" sz="1800" b="0" baseline="0" dirty="0" smtClean="0"/>
                        <a:t>Predicted</a:t>
                      </a:r>
                      <a:r>
                        <a:rPr lang="en-US" dirty="0" smtClean="0"/>
                        <a:t>)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</a:tr>
              <a:tr h="63463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Sensitive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en-US" sz="1800" b="0" baseline="0" dirty="0" smtClean="0"/>
                        <a:t>Predicted</a:t>
                      </a:r>
                      <a:r>
                        <a:rPr lang="en-US" dirty="0" smtClean="0"/>
                        <a:t>)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804046" y="648866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Accuracy: 86.36%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67765" y="3154687"/>
            <a:ext cx="299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AUROC of the cross-validation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4493" y="473867"/>
            <a:ext cx="2822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 CCLE dataset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23165" y="1585357"/>
            <a:ext cx="9984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Mitogen-activated extracellular signal-regulated kinase (</a:t>
            </a:r>
            <a:r>
              <a:rPr lang="en-US" sz="2400" dirty="0" smtClean="0"/>
              <a:t>MEK1/2) inhibitor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Targets MEK(MAP2K) pathway, MAPK pathway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Treats Lung cancer, melanoma and colon cancer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793" y="185563"/>
            <a:ext cx="3097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+mj-lt"/>
              </a:rPr>
              <a:t>About </a:t>
            </a:r>
            <a:r>
              <a:rPr lang="en-US" altLang="zh-CN" sz="3200" dirty="0" smtClean="0">
                <a:latin typeface="+mj-lt"/>
              </a:rPr>
              <a:t>the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project</a:t>
            </a:r>
            <a:endParaRPr lang="en-US" sz="3200" dirty="0"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0" y="1076654"/>
            <a:ext cx="12192000" cy="1073078"/>
            <a:chOff x="0" y="1076654"/>
            <a:chExt cx="12192000" cy="1073078"/>
          </a:xfrm>
        </p:grpSpPr>
        <p:sp>
          <p:nvSpPr>
            <p:cNvPr id="16" name="Rectangle 15"/>
            <p:cNvSpPr/>
            <p:nvPr/>
          </p:nvSpPr>
          <p:spPr>
            <a:xfrm>
              <a:off x="0" y="1076654"/>
              <a:ext cx="12192000" cy="1073078"/>
            </a:xfrm>
            <a:prstGeom prst="rect">
              <a:avLst/>
            </a:prstGeom>
            <a:solidFill>
              <a:srgbClr val="DEEBF7">
                <a:alpha val="3882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08729" y="1254862"/>
              <a:ext cx="2646251" cy="75049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Machine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learning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approach</a:t>
              </a:r>
              <a:endParaRPr lang="en-US" sz="2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293895" y="1662192"/>
              <a:ext cx="1387293" cy="0"/>
            </a:xfrm>
            <a:prstGeom prst="straightConnector1">
              <a:avLst/>
            </a:prstGeom>
            <a:ln w="444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6955935" y="1254862"/>
              <a:ext cx="3038296" cy="75049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Biomedical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research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88021" y="1270555"/>
              <a:ext cx="101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Support</a:t>
              </a:r>
              <a:endParaRPr lang="en-US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46255" y="2327940"/>
            <a:ext cx="3038296" cy="1518770"/>
            <a:chOff x="2011602" y="2224119"/>
            <a:chExt cx="3038296" cy="1518770"/>
          </a:xfrm>
        </p:grpSpPr>
        <p:sp>
          <p:nvSpPr>
            <p:cNvPr id="17" name="Down Arrow 16"/>
            <p:cNvSpPr/>
            <p:nvPr/>
          </p:nvSpPr>
          <p:spPr>
            <a:xfrm>
              <a:off x="3326706" y="2224119"/>
              <a:ext cx="433136" cy="609600"/>
            </a:xfrm>
            <a:prstGeom prst="downArrow">
              <a:avLst/>
            </a:prstGeom>
            <a:solidFill>
              <a:srgbClr val="DEEB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011602" y="2992397"/>
              <a:ext cx="3038296" cy="750492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/>
                <a:t>Models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trained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with</a:t>
              </a:r>
              <a:r>
                <a:rPr lang="zh-CN" altLang="en-US" sz="2400" dirty="0" smtClean="0"/>
                <a:t> </a:t>
              </a:r>
              <a:r>
                <a:rPr lang="en-US" altLang="zh-CN" sz="2400" b="1" i="1" u="sng" dirty="0" smtClean="0"/>
                <a:t>Omics</a:t>
              </a:r>
              <a:r>
                <a:rPr lang="zh-CN" altLang="en-US" sz="2400" b="1" i="1" u="sng" dirty="0" smtClean="0"/>
                <a:t> </a:t>
              </a:r>
              <a:r>
                <a:rPr lang="en-US" altLang="zh-CN" sz="2400" b="1" i="1" u="sng" dirty="0" smtClean="0"/>
                <a:t>data</a:t>
              </a:r>
              <a:endParaRPr lang="en-US" sz="2400" b="1" i="1" u="sng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50788" y="4014543"/>
            <a:ext cx="3629229" cy="1607501"/>
            <a:chOff x="1716135" y="3910722"/>
            <a:chExt cx="3629229" cy="1607501"/>
          </a:xfrm>
        </p:grpSpPr>
        <p:sp>
          <p:nvSpPr>
            <p:cNvPr id="20" name="Down Arrow 19"/>
            <p:cNvSpPr/>
            <p:nvPr/>
          </p:nvSpPr>
          <p:spPr>
            <a:xfrm>
              <a:off x="3326706" y="3910722"/>
              <a:ext cx="433136" cy="609600"/>
            </a:xfrm>
            <a:prstGeom prst="downArrow">
              <a:avLst/>
            </a:prstGeom>
            <a:solidFill>
              <a:srgbClr val="DEEB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716135" y="4603823"/>
              <a:ext cx="3629229" cy="9144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 u="sng" dirty="0" smtClean="0"/>
                <a:t>Interpretability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of</a:t>
              </a:r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the</a:t>
              </a:r>
              <a:r>
                <a:rPr lang="zh-CN" altLang="en-US" sz="2400" dirty="0" smtClean="0"/>
                <a:t> </a:t>
              </a:r>
              <a:r>
                <a:rPr lang="en-US" altLang="zh-CN" sz="2400" u="sng" dirty="0" smtClean="0"/>
                <a:t>Random</a:t>
              </a:r>
              <a:r>
                <a:rPr lang="zh-CN" altLang="en-US" sz="2400" u="sng" dirty="0" smtClean="0"/>
                <a:t> </a:t>
              </a:r>
              <a:r>
                <a:rPr lang="en-US" altLang="zh-CN" sz="2400" u="sng" dirty="0" smtClean="0"/>
                <a:t>Forest</a:t>
              </a:r>
              <a:endParaRPr lang="en-US" sz="2400" u="sng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759842" y="3969196"/>
              <a:ext cx="10681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/>
                <a:t>Focus</a:t>
              </a:r>
              <a:r>
                <a:rPr lang="zh-CN" altLang="en-US" dirty="0"/>
                <a:t> </a:t>
              </a:r>
              <a:r>
                <a:rPr lang="en-US" altLang="zh-CN" dirty="0"/>
                <a:t>on</a:t>
              </a:r>
              <a:r>
                <a:rPr lang="zh-CN" altLang="en-US" dirty="0"/>
                <a:t> </a:t>
              </a:r>
              <a:endParaRPr lang="en-US" altLang="zh-CN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770338"/>
            <a:ext cx="12192000" cy="51757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8945" y="2053830"/>
            <a:ext cx="11034109" cy="3095053"/>
          </a:xfrm>
          <a:prstGeom prst="rect">
            <a:avLst/>
          </a:prstGeom>
          <a:solidFill>
            <a:srgbClr val="C00000">
              <a:alpha val="11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Goal: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Developing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interpretation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module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andom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orest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which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</a:t>
            </a: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biological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meaningful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local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interpretations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17" y="0"/>
            <a:ext cx="681930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34636" y="412376"/>
            <a:ext cx="1882588" cy="644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39732" y="412376"/>
            <a:ext cx="3230559" cy="6445624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54509" y="591670"/>
            <a:ext cx="405002" cy="179294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59511" y="496651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Resistance cell lines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54509" y="871355"/>
            <a:ext cx="405002" cy="179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659511" y="776336"/>
            <a:ext cx="187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cell lines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8487432" y="1569235"/>
          <a:ext cx="3107160" cy="4941292"/>
        </p:xfrm>
        <a:graphic>
          <a:graphicData uri="http://schemas.openxmlformats.org/drawingml/2006/table">
            <a:tbl>
              <a:tblPr/>
              <a:tblGrid>
                <a:gridCol w="892155"/>
                <a:gridCol w="2215005"/>
              </a:tblGrid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C2BBE1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CCK81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charset="0"/>
                        </a:rPr>
                        <a:t>COLO201</a:t>
                      </a:r>
                      <a:endParaRPr lang="sk-SK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COLO320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COLO678</a:t>
                      </a:r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charset="0"/>
                        </a:rPr>
                        <a:t>HCC56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HCT116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HCT15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charset="0"/>
                        </a:rPr>
                        <a:t>HT29</a:t>
                      </a:r>
                      <a:endParaRPr lang="hr-HR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LS123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charset="0"/>
                        </a:rPr>
                        <a:t>LS411N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11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charset="0"/>
                        </a:rPr>
                        <a:t>LS513</a:t>
                      </a:r>
                      <a:endParaRPr lang="is-I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12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charset="0"/>
                        </a:rPr>
                        <a:t>NCIH747</a:t>
                      </a:r>
                      <a:endParaRPr lang="ru-RU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13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RKO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SKCO1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SNUC2A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charset="0"/>
                        </a:rPr>
                        <a:t>SW403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SW480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0068"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18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T84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5453" marR="5453" marT="545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501008" y="4677608"/>
            <a:ext cx="7308777" cy="3463758"/>
            <a:chOff x="4682370" y="4652264"/>
            <a:chExt cx="7308777" cy="34637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370" y="5029405"/>
              <a:ext cx="7308777" cy="308661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682370" y="4652264"/>
              <a:ext cx="2989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MSigDB</a:t>
              </a:r>
              <a:r>
                <a:rPr lang="en-US" dirty="0" smtClean="0"/>
                <a:t> Oncogenic Signatures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9295" y="1139257"/>
            <a:ext cx="11736137" cy="2917557"/>
            <a:chOff x="239295" y="1139257"/>
            <a:chExt cx="11736137" cy="29175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95" y="1679843"/>
              <a:ext cx="5628413" cy="237697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018" y="1679843"/>
              <a:ext cx="5628414" cy="237697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9295" y="1139257"/>
              <a:ext cx="8995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Top 50 NERF genes of several resistance cell lines enriched in PARK7(DJ-1) knockdown dataset 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46072" y="467760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4F"/>
                </a:solidFill>
                <a:latin typeface="Times" charset="0"/>
              </a:rPr>
              <a:t>DJ-1 is also involved in the activation or repression of cell growth and cell death signaling pathways. Specifically, this polypeptide modulates p53 activity, the PI3K/</a:t>
            </a:r>
            <a:r>
              <a:rPr lang="en-US" dirty="0" err="1">
                <a:solidFill>
                  <a:srgbClr val="00004F"/>
                </a:solidFill>
                <a:latin typeface="Times" charset="0"/>
              </a:rPr>
              <a:t>Akt</a:t>
            </a:r>
            <a:r>
              <a:rPr lang="en-US" dirty="0">
                <a:solidFill>
                  <a:srgbClr val="00004F"/>
                </a:solidFill>
                <a:latin typeface="Times" charset="0"/>
              </a:rPr>
              <a:t> pathway by interacting with </a:t>
            </a:r>
            <a:r>
              <a:rPr lang="en-US" dirty="0">
                <a:latin typeface="Times" charset="0"/>
                <a:hlinkClick r:id="rId4"/>
              </a:rPr>
              <a:t>PTEN</a:t>
            </a:r>
            <a:r>
              <a:rPr lang="en-US" dirty="0">
                <a:solidFill>
                  <a:srgbClr val="00004F"/>
                </a:solidFill>
                <a:latin typeface="Times" charset="0"/>
              </a:rPr>
              <a:t>, and intervenes in the </a:t>
            </a:r>
            <a:r>
              <a:rPr lang="en-US" dirty="0" err="1">
                <a:solidFill>
                  <a:srgbClr val="00004F"/>
                </a:solidFill>
                <a:latin typeface="Times" charset="0"/>
              </a:rPr>
              <a:t>Raf</a:t>
            </a:r>
            <a:r>
              <a:rPr lang="en-US" dirty="0">
                <a:solidFill>
                  <a:srgbClr val="00004F"/>
                </a:solidFill>
                <a:latin typeface="Times" charset="0"/>
              </a:rPr>
              <a:t>/</a:t>
            </a:r>
            <a:r>
              <a:rPr lang="en-US" dirty="0" err="1">
                <a:solidFill>
                  <a:srgbClr val="00004F"/>
                </a:solidFill>
                <a:latin typeface="Times" charset="0"/>
              </a:rPr>
              <a:t>Erk</a:t>
            </a:r>
            <a:r>
              <a:rPr lang="en-US" dirty="0">
                <a:solidFill>
                  <a:srgbClr val="00004F"/>
                </a:solidFill>
                <a:latin typeface="Times" charset="0"/>
              </a:rPr>
              <a:t> pathway together with </a:t>
            </a:r>
            <a:r>
              <a:rPr lang="en-US" dirty="0" err="1">
                <a:solidFill>
                  <a:srgbClr val="00004F"/>
                </a:solidFill>
                <a:latin typeface="Times" charset="0"/>
              </a:rPr>
              <a:t>ras</a:t>
            </a:r>
            <a:r>
              <a:rPr lang="en-US" dirty="0">
                <a:solidFill>
                  <a:srgbClr val="00004F"/>
                </a:solidFill>
                <a:latin typeface="Times" charset="0"/>
              </a:rPr>
              <a:t> (</a:t>
            </a:r>
            <a:r>
              <a:rPr lang="en-US" dirty="0" err="1">
                <a:solidFill>
                  <a:srgbClr val="00004F"/>
                </a:solidFill>
                <a:latin typeface="Times" charset="0"/>
              </a:rPr>
              <a:t>Ariga</a:t>
            </a:r>
            <a:r>
              <a:rPr lang="en-US" dirty="0">
                <a:solidFill>
                  <a:srgbClr val="00004F"/>
                </a:solidFill>
                <a:latin typeface="Times" charset="0"/>
              </a:rPr>
              <a:t>, 2015).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" y="4677608"/>
            <a:ext cx="6056272" cy="17342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28935" y="1634320"/>
            <a:ext cx="183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value = 0.00323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155396" y="1634320"/>
            <a:ext cx="172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value = 0.0047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470247" y="5037998"/>
            <a:ext cx="183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value = 0.00052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0276" y="302889"/>
            <a:ext cx="2715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j-lt"/>
              </a:rPr>
              <a:t>Sample 5: KS-1, sensitive</a:t>
            </a:r>
            <a:endParaRPr 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76" y="1259207"/>
            <a:ext cx="6215273" cy="2213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93" y="302889"/>
            <a:ext cx="4441535" cy="25601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76567" y="2901720"/>
            <a:ext cx="45233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“In addition, the </a:t>
            </a:r>
            <a:r>
              <a:rPr lang="en-US" sz="1400" dirty="0" err="1" smtClean="0"/>
              <a:t>radioresistance</a:t>
            </a:r>
            <a:r>
              <a:rPr lang="en-US" sz="1400" dirty="0" smtClean="0"/>
              <a:t> of CD133-positive glioma stem cells can be reversed with a specific inhibitor of the Chk1 and Chk2 checkpoint kinases.”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57" y="4028983"/>
            <a:ext cx="6931510" cy="2564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58393" y="4950091"/>
            <a:ext cx="41115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“In this study, we show that Pol k mediates HR repair and </a:t>
            </a:r>
            <a:r>
              <a:rPr lang="en-US" sz="1400" dirty="0" err="1" smtClean="0"/>
              <a:t>temozolomide</a:t>
            </a:r>
            <a:r>
              <a:rPr lang="en-US" sz="1400" dirty="0" smtClean="0"/>
              <a:t> resistance in GBMs via Rad17-dependent activation of ATR-Chk1 signaling and may be leveraged as a novel potential therapeutic target for GBMs, even in relapsed/refractory settings.”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0276" y="302889"/>
            <a:ext cx="3338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j-lt"/>
              </a:rPr>
              <a:t>Sample 29: 8-MG-BA, sensitive</a:t>
            </a:r>
            <a:endParaRPr lang="en-US" sz="20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13" y="4138657"/>
            <a:ext cx="6222162" cy="21259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88" y="1197917"/>
            <a:ext cx="6842548" cy="24458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94834" y="4279759"/>
            <a:ext cx="55188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“We also observed that </a:t>
            </a:r>
            <a:r>
              <a:rPr lang="en-US" dirty="0" smtClean="0">
                <a:solidFill>
                  <a:srgbClr val="FF0000"/>
                </a:solidFill>
              </a:rPr>
              <a:t>JAK inhibitor I downregulated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the expression of MGMT.</a:t>
            </a:r>
            <a:r>
              <a:rPr lang="en-US" dirty="0" smtClean="0"/>
              <a:t> However, STAT3 phosphorylation and MGMT expression did not completely synchronize compared with STAT3 inhibitor VI. This might be because JAK inhibitor I also inhibited Jak1, Jak2, Jak3 and Tyk2 and blocked STAT5 (51), and these off-target effects possibly inhibited the decrease of MGMT”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281" y="242597"/>
            <a:ext cx="4581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Top 50 genes ranked by </a:t>
            </a:r>
            <a:r>
              <a:rPr lang="en-US" sz="2000" dirty="0" smtClean="0">
                <a:solidFill>
                  <a:schemeClr val="accent1"/>
                </a:solidFill>
                <a:latin typeface="+mj-lt"/>
              </a:rPr>
              <a:t>traditional method</a:t>
            </a: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694" y="1718018"/>
            <a:ext cx="7783059" cy="2886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097" y="256460"/>
            <a:ext cx="4271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Test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Breast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cancer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classification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task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63571" y="730896"/>
            <a:ext cx="9085525" cy="3350867"/>
            <a:chOff x="0" y="1381173"/>
            <a:chExt cx="9085525" cy="3350867"/>
          </a:xfrm>
        </p:grpSpPr>
        <p:sp>
          <p:nvSpPr>
            <p:cNvPr id="4" name="TextBox 3"/>
            <p:cNvSpPr txBox="1"/>
            <p:nvPr/>
          </p:nvSpPr>
          <p:spPr>
            <a:xfrm>
              <a:off x="232230" y="1381173"/>
              <a:ext cx="867954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endParaRPr lang="en-US" dirty="0"/>
            </a:p>
            <a:p>
              <a:pPr marL="285750" indent="-285750">
                <a:buFontTx/>
                <a:buChar char="-"/>
              </a:pPr>
              <a:endParaRPr lang="en-US" dirty="0"/>
            </a:p>
            <a:p>
              <a:pPr lvl="1"/>
              <a:endParaRPr lang="en-US" dirty="0"/>
            </a:p>
            <a:p>
              <a:pPr lvl="1"/>
              <a:endParaRPr lang="en-US" dirty="0" smtClean="0"/>
            </a:p>
            <a:p>
              <a:pPr lvl="1"/>
              <a:endParaRPr lang="en-US" dirty="0"/>
            </a:p>
            <a:p>
              <a:pPr lvl="1"/>
              <a:endParaRPr lang="en-US" dirty="0" smtClean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73755" y="2267025"/>
              <a:ext cx="1577319" cy="71227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TCGA breast cancer dataset</a:t>
              </a:r>
              <a:endParaRPr lang="en-US" sz="1600" dirty="0"/>
            </a:p>
          </p:txBody>
        </p:sp>
        <p:sp>
          <p:nvSpPr>
            <p:cNvPr id="6" name="Left Brace 5"/>
            <p:cNvSpPr/>
            <p:nvPr/>
          </p:nvSpPr>
          <p:spPr>
            <a:xfrm>
              <a:off x="1841835" y="1994340"/>
              <a:ext cx="139366" cy="1257640"/>
            </a:xfrm>
            <a:prstGeom prst="leftBrace">
              <a:avLst>
                <a:gd name="adj1" fmla="val 8333"/>
                <a:gd name="adj2" fmla="val 5000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81200" y="3014767"/>
              <a:ext cx="1577319" cy="48786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Clinical data</a:t>
              </a:r>
              <a:endParaRPr lang="en-US" sz="16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81200" y="1743686"/>
              <a:ext cx="2296557" cy="59368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RPPA data(expression data of 131 proteins)</a:t>
              </a:r>
              <a:endParaRPr 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02612" y="3608115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</a:t>
              </a:r>
              <a:r>
                <a:rPr lang="en-US" sz="1400" dirty="0" smtClean="0"/>
                <a:t>=1247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75181" y="2337283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n=747</a:t>
              </a:r>
              <a:endParaRPr lang="en-US" sz="1400" dirty="0"/>
            </a:p>
          </p:txBody>
        </p:sp>
        <p:cxnSp>
          <p:nvCxnSpPr>
            <p:cNvPr id="11" name="Curved Connector 10"/>
            <p:cNvCxnSpPr/>
            <p:nvPr/>
          </p:nvCxnSpPr>
          <p:spPr>
            <a:xfrm rot="16200000" flipH="1">
              <a:off x="4089272" y="2182828"/>
              <a:ext cx="901503" cy="52452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</p:cNvCxnSpPr>
            <p:nvPr/>
          </p:nvCxnSpPr>
          <p:spPr>
            <a:xfrm>
              <a:off x="3558519" y="3258699"/>
              <a:ext cx="3530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3970020" y="3014767"/>
              <a:ext cx="1577319" cy="48786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Histological type of cancer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30150" y="2218604"/>
              <a:ext cx="2190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Train Random Forest model</a:t>
              </a:r>
              <a:endParaRPr lang="en-US" sz="1400" dirty="0" smtClean="0"/>
            </a:p>
            <a:p>
              <a:r>
                <a:rPr lang="en-US" sz="1400" dirty="0" smtClean="0"/>
                <a:t>And predict the class of 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16245" y="3624044"/>
              <a:ext cx="56692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Two major histological types in breast cancer are:</a:t>
              </a:r>
              <a:endParaRPr lang="en-US" sz="16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Infiltrating </a:t>
              </a:r>
              <a:r>
                <a:rPr lang="en-US" sz="1600" b="1" dirty="0">
                  <a:solidFill>
                    <a:srgbClr val="FF0000"/>
                  </a:solidFill>
                </a:rPr>
                <a:t>D</a:t>
              </a:r>
              <a:r>
                <a:rPr lang="en-US" sz="1600" dirty="0"/>
                <a:t>uctal </a:t>
              </a:r>
              <a:r>
                <a:rPr lang="en-US" sz="1600" dirty="0" smtClean="0"/>
                <a:t>Carcinoma(n=577 with RPPA data available)</a:t>
              </a:r>
              <a:endParaRPr lang="en-US" sz="16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Infiltrating </a:t>
              </a:r>
              <a:r>
                <a:rPr lang="en-US" sz="1600" b="1" dirty="0">
                  <a:solidFill>
                    <a:srgbClr val="FF0000"/>
                  </a:solidFill>
                </a:rPr>
                <a:t>L</a:t>
              </a:r>
              <a:r>
                <a:rPr lang="en-US" sz="1600" dirty="0"/>
                <a:t>obular </a:t>
              </a:r>
              <a:r>
                <a:rPr lang="en-US" sz="1600" dirty="0" smtClean="0"/>
                <a:t>Carcinoma(n=101 with </a:t>
              </a:r>
              <a:r>
                <a:rPr lang="en-US" sz="1600" dirty="0"/>
                <a:t>RPPA </a:t>
              </a:r>
              <a:r>
                <a:rPr lang="en-US" sz="1600" dirty="0" smtClean="0"/>
                <a:t>data </a:t>
              </a:r>
              <a:r>
                <a:rPr lang="en-US" sz="1600" dirty="0"/>
                <a:t>available</a:t>
              </a:r>
              <a:r>
                <a:rPr lang="en-US" sz="1600" dirty="0" smtClean="0"/>
                <a:t>)</a:t>
              </a: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0" y="4462809"/>
              <a:ext cx="90855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1712782" y="4076865"/>
            <a:ext cx="3513221" cy="23100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712782" y="4076864"/>
            <a:ext cx="2911643" cy="2310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78912" y="4307872"/>
            <a:ext cx="779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D</a:t>
            </a:r>
            <a:r>
              <a:rPr lang="en-US" sz="1400" dirty="0" smtClean="0"/>
              <a:t> = 577 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4585459" y="4306383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L</a:t>
            </a:r>
            <a:r>
              <a:rPr lang="en-US" sz="1400" dirty="0" smtClean="0"/>
              <a:t> = 101 </a:t>
            </a:r>
            <a:endParaRPr lang="en-US" sz="1400" dirty="0"/>
          </a:p>
        </p:txBody>
      </p:sp>
      <p:sp>
        <p:nvSpPr>
          <p:cNvPr id="38" name="Down Arrow 37"/>
          <p:cNvSpPr/>
          <p:nvPr/>
        </p:nvSpPr>
        <p:spPr>
          <a:xfrm>
            <a:off x="1998181" y="4664902"/>
            <a:ext cx="227597" cy="25510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403735" y="4511013"/>
            <a:ext cx="2916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“Oversampling”: Create ~500 of L to balance the data between the classes 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0" name="Left Brace 39"/>
          <p:cNvSpPr/>
          <p:nvPr/>
        </p:nvSpPr>
        <p:spPr>
          <a:xfrm rot="10800000">
            <a:off x="5196576" y="4661551"/>
            <a:ext cx="156010" cy="19457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5400000">
            <a:off x="4927646" y="5457155"/>
            <a:ext cx="1198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Repeat 10 times</a:t>
            </a:r>
            <a:endParaRPr lang="en-US" sz="1200" dirty="0"/>
          </a:p>
        </p:txBody>
      </p:sp>
      <p:sp>
        <p:nvSpPr>
          <p:cNvPr id="42" name="Down Arrow 41"/>
          <p:cNvSpPr/>
          <p:nvPr/>
        </p:nvSpPr>
        <p:spPr>
          <a:xfrm>
            <a:off x="1998181" y="5188080"/>
            <a:ext cx="227597" cy="25510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423349" y="5028875"/>
            <a:ext cx="2854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Randomly select ~75% as training set, rest save for validation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2411523" y="5976159"/>
            <a:ext cx="2524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Train a RF model with 500 trees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413503" y="6238009"/>
            <a:ext cx="282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Check the out of bag errors (100-63.2)% first and then the validation (1-75)%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2403735" y="5488291"/>
            <a:ext cx="2792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~63.2% of samples in training set are used as “real training” samples</a:t>
            </a:r>
            <a:endParaRPr lang="en-US" sz="1400" dirty="0"/>
          </a:p>
        </p:txBody>
      </p:sp>
      <p:sp>
        <p:nvSpPr>
          <p:cNvPr id="48" name="Down Arrow 47"/>
          <p:cNvSpPr/>
          <p:nvPr/>
        </p:nvSpPr>
        <p:spPr>
          <a:xfrm>
            <a:off x="1998181" y="5671712"/>
            <a:ext cx="227597" cy="25510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>
            <a:off x="1998181" y="6194890"/>
            <a:ext cx="227597" cy="25510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6245142" y="4050212"/>
            <a:ext cx="3729068" cy="2717722"/>
            <a:chOff x="189789" y="2043566"/>
            <a:chExt cx="3892514" cy="2827014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9789" y="2043566"/>
              <a:ext cx="3892514" cy="282701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4654" y="3457073"/>
              <a:ext cx="1847248" cy="37798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1329" y="618565"/>
            <a:ext cx="413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329" y="2026025"/>
            <a:ext cx="5103525" cy="38492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42" y="1927749"/>
            <a:ext cx="5440222" cy="3947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6309" y="2027451"/>
            <a:ext cx="5901881" cy="3116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027451"/>
            <a:ext cx="5532456" cy="31160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1525" y="1485900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Lobular BRCA sample 1 center subnetworks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33825" y="1485900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Lobular BRCA sample 2 center subnetworks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3825" y="3657600"/>
            <a:ext cx="519475" cy="444500"/>
          </a:xfrm>
          <a:prstGeom prst="rect">
            <a:avLst/>
          </a:prstGeom>
          <a:noFill/>
          <a:ln w="254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01088" y="2451100"/>
            <a:ext cx="519475" cy="444500"/>
          </a:xfrm>
          <a:prstGeom prst="rect">
            <a:avLst/>
          </a:prstGeom>
          <a:noFill/>
          <a:ln w="254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081" y="333706"/>
            <a:ext cx="4291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Summary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and</a:t>
            </a:r>
            <a:r>
              <a:rPr lang="zh-CN" altLang="en-US" sz="3200" dirty="0" smtClean="0">
                <a:latin typeface="+mj-lt"/>
              </a:rPr>
              <a:t> </a:t>
            </a:r>
            <a:r>
              <a:rPr lang="en-US" altLang="zh-CN" sz="3200" dirty="0" smtClean="0">
                <a:latin typeface="+mj-lt"/>
              </a:rPr>
              <a:t>challenges</a:t>
            </a:r>
            <a:endParaRPr lang="en-US" sz="32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3489" y="1470023"/>
            <a:ext cx="941788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NERF pipeline is now established (Python package available via pip install)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Introducing PageRank helps the analysis of NERF networks, the (Network =&gt; list) conversion by PageRank keeps all the information in network</a:t>
            </a:r>
            <a:endParaRPr lang="en-US" sz="20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RBO similarity matrix allows a more globally view of multiple interpretations </a:t>
            </a:r>
            <a:endParaRPr lang="en-US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Based on current evaluation experiment, NERF’s interpretation shows the potential of being biological meaningful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How </a:t>
            </a:r>
            <a:r>
              <a:rPr lang="en-US" sz="2000" dirty="0"/>
              <a:t>to interpret/evaluate the interpretation </a:t>
            </a:r>
            <a:r>
              <a:rPr lang="en-US" sz="2000" dirty="0" smtClean="0"/>
              <a:t>quantitatively</a:t>
            </a:r>
            <a:r>
              <a:rPr lang="en-US" sz="2000" dirty="0"/>
              <a:t>?</a:t>
            </a:r>
            <a:endParaRPr lang="en-US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progress: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NERF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drugs: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PD0325901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PLX4720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Nutlin3,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Erlotinib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etc.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449" y="329882"/>
            <a:ext cx="2681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Random Forest</a:t>
            </a:r>
            <a:endParaRPr lang="en-US" sz="32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1835" y="1111313"/>
            <a:ext cx="8892598" cy="52730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81001"/>
            <a:ext cx="93894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smtClean="0"/>
              <a:t>Denisko, Danielle and Hoffman, Michael M. </a:t>
            </a:r>
            <a:r>
              <a:rPr lang="en-US" sz="1200" dirty="0" smtClean="0"/>
              <a:t>Classification and interaction in random forests. Proceedings of the National Academy of Sciences. 2018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56" y="416407"/>
            <a:ext cx="8384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+mj-lt"/>
              </a:rPr>
              <a:t>Existing method for Random Forest Interpretation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5592" y="3387775"/>
            <a:ext cx="228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/>
              <a:t>Model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Agnostic</a:t>
            </a:r>
            <a:endParaRPr lang="en-US" sz="20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8631139" y="3499836"/>
            <a:ext cx="32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/>
              <a:t>Random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Forest</a:t>
            </a:r>
            <a:r>
              <a:rPr lang="en-US" altLang="zh-CN" sz="2000" i="1" dirty="0"/>
              <a:t>-</a:t>
            </a:r>
            <a:r>
              <a:rPr lang="en-US" altLang="zh-CN" sz="2000" i="1" dirty="0" smtClean="0"/>
              <a:t>specific</a:t>
            </a:r>
            <a:endParaRPr lang="en-US" sz="2000" i="1" dirty="0"/>
          </a:p>
        </p:txBody>
      </p:sp>
      <p:sp>
        <p:nvSpPr>
          <p:cNvPr id="30" name="Rounded Rectangle 29"/>
          <p:cNvSpPr/>
          <p:nvPr/>
        </p:nvSpPr>
        <p:spPr>
          <a:xfrm>
            <a:off x="6369439" y="1848611"/>
            <a:ext cx="4140217" cy="1538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Feature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importance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measurement</a:t>
            </a:r>
            <a:endParaRPr lang="en-US" sz="3200" dirty="0"/>
          </a:p>
        </p:txBody>
      </p:sp>
      <p:sp>
        <p:nvSpPr>
          <p:cNvPr id="32" name="Rounded Rectangle 31"/>
          <p:cNvSpPr/>
          <p:nvPr/>
        </p:nvSpPr>
        <p:spPr>
          <a:xfrm>
            <a:off x="1814615" y="1860154"/>
            <a:ext cx="3232089" cy="1527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Shapley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values</a:t>
            </a:r>
            <a:endParaRPr lang="en-US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4288105" y="4221825"/>
            <a:ext cx="2833810" cy="12674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LIME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5980803" y="5489322"/>
            <a:ext cx="228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smtClean="0"/>
              <a:t>Model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Agnostic</a:t>
            </a:r>
            <a:endParaRPr lang="en-US" sz="2000" i="1" dirty="0"/>
          </a:p>
        </p:txBody>
      </p:sp>
      <p:sp>
        <p:nvSpPr>
          <p:cNvPr id="20" name="Rectangle 19"/>
          <p:cNvSpPr/>
          <p:nvPr/>
        </p:nvSpPr>
        <p:spPr>
          <a:xfrm>
            <a:off x="0" y="905288"/>
            <a:ext cx="12192000" cy="53278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274" y="1906910"/>
            <a:ext cx="11983452" cy="3585961"/>
          </a:xfrm>
          <a:prstGeom prst="rect">
            <a:avLst/>
          </a:prstGeom>
          <a:solidFill>
            <a:srgbClr val="00B050">
              <a:alpha val="11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Don’t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consider the </a:t>
            </a:r>
            <a:r>
              <a:rPr lang="en-US" sz="4000" b="1" dirty="0">
                <a:solidFill>
                  <a:schemeClr val="tx1"/>
                </a:solidFill>
              </a:rPr>
              <a:t>possible synergy effect between biological molecules</a:t>
            </a:r>
            <a:r>
              <a:rPr lang="en-US" sz="4000" dirty="0">
                <a:solidFill>
                  <a:schemeClr val="tx1"/>
                </a:solidFill>
              </a:rPr>
              <a:t>, therefore not optimum for application</a:t>
            </a:r>
            <a:r>
              <a:rPr lang="en-US" altLang="zh-CN" sz="4000" dirty="0">
                <a:solidFill>
                  <a:schemeClr val="tx1"/>
                </a:solidFill>
              </a:rPr>
              <a:t>s</a:t>
            </a:r>
            <a:r>
              <a:rPr lang="en-US" sz="4000" dirty="0">
                <a:solidFill>
                  <a:schemeClr val="tx1"/>
                </a:solidFill>
              </a:rPr>
              <a:t> in the biological/medical field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82674" y="1241342"/>
            <a:ext cx="3169110" cy="4170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Foresight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97648" y="1572791"/>
            <a:ext cx="3416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i="1" dirty="0" smtClean="0"/>
              <a:t>Random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Forest-specific</a:t>
            </a:r>
            <a:endParaRPr lang="en-US" altLang="zh-CN" sz="240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Biological oriented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56" y="2785938"/>
            <a:ext cx="2851305" cy="3123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43" y="2785938"/>
            <a:ext cx="5108687" cy="35795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469" y="452915"/>
            <a:ext cx="8384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+mj-lt"/>
              </a:rPr>
              <a:t>Existing method for Random Forest Interpretation</a:t>
            </a:r>
            <a:endParaRPr lang="en-US" sz="32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37690"/>
            <a:ext cx="12192000" cy="53278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274" y="1832589"/>
            <a:ext cx="11983452" cy="3585961"/>
          </a:xfrm>
          <a:prstGeom prst="rect">
            <a:avLst/>
          </a:prstGeom>
          <a:solidFill>
            <a:srgbClr val="00B050">
              <a:alpha val="11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Only provides a global interpretation of the model, the explanation of each prediction is not </a:t>
            </a:r>
            <a:r>
              <a:rPr lang="en-US" sz="4000" dirty="0" smtClean="0">
                <a:solidFill>
                  <a:schemeClr val="tx1"/>
                </a:solidFill>
              </a:rPr>
              <a:t>provided</a:t>
            </a:r>
            <a:endParaRPr lang="en-US" sz="4000" dirty="0" smtClean="0">
              <a:solidFill>
                <a:schemeClr val="tx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Purely based on the times of features co-occurrences, doesn’t use the node splitting information in the </a:t>
            </a:r>
            <a:r>
              <a:rPr lang="en-US" sz="4000" dirty="0" smtClean="0">
                <a:solidFill>
                  <a:schemeClr val="tx1"/>
                </a:solidFill>
              </a:rPr>
              <a:t>RF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639" y="243100"/>
            <a:ext cx="5718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Ensemble to interpret biologically</a:t>
            </a:r>
            <a:endParaRPr lang="en-US" sz="32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858622" y="4971373"/>
            <a:ext cx="12700" cy="463125"/>
          </a:xfrm>
          <a:prstGeom prst="straightConnector1">
            <a:avLst/>
          </a:prstGeom>
          <a:ln w="34925">
            <a:solidFill>
              <a:srgbClr val="FF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077819" y="3816257"/>
            <a:ext cx="12700" cy="463125"/>
          </a:xfrm>
          <a:prstGeom prst="straightConnector1">
            <a:avLst/>
          </a:prstGeom>
          <a:ln w="34925">
            <a:solidFill>
              <a:srgbClr val="FF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113046" y="5181979"/>
            <a:ext cx="0" cy="505038"/>
          </a:xfrm>
          <a:prstGeom prst="straightConnector1">
            <a:avLst/>
          </a:prstGeom>
          <a:ln w="34925">
            <a:solidFill>
              <a:srgbClr val="00B0F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onut 3"/>
          <p:cNvSpPr/>
          <p:nvPr/>
        </p:nvSpPr>
        <p:spPr>
          <a:xfrm>
            <a:off x="1697601" y="2317702"/>
            <a:ext cx="4203640" cy="4203640"/>
          </a:xfrm>
          <a:prstGeom prst="donut">
            <a:avLst>
              <a:gd name="adj" fmla="val 1764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219538" y="3210108"/>
            <a:ext cx="2482974" cy="2436496"/>
            <a:chOff x="7920007" y="1515910"/>
            <a:chExt cx="2482974" cy="2436496"/>
          </a:xfrm>
        </p:grpSpPr>
        <p:sp>
          <p:nvSpPr>
            <p:cNvPr id="5" name="Oval 4"/>
            <p:cNvSpPr/>
            <p:nvPr/>
          </p:nvSpPr>
          <p:spPr>
            <a:xfrm>
              <a:off x="8562515" y="1515910"/>
              <a:ext cx="404542" cy="4045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810577" y="2657528"/>
              <a:ext cx="404542" cy="4045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9297619" y="2112949"/>
              <a:ext cx="404542" cy="4045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208081" y="3547864"/>
              <a:ext cx="404542" cy="4045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920007" y="2171408"/>
              <a:ext cx="404542" cy="4045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998439" y="3192274"/>
              <a:ext cx="404542" cy="40454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5" idx="3"/>
              <a:endCxn id="16" idx="7"/>
            </p:cNvCxnSpPr>
            <p:nvPr/>
          </p:nvCxnSpPr>
          <p:spPr>
            <a:xfrm flipH="1">
              <a:off x="8265305" y="1861208"/>
              <a:ext cx="356454" cy="369444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5" idx="5"/>
              <a:endCxn id="11" idx="1"/>
            </p:cNvCxnSpPr>
            <p:nvPr/>
          </p:nvCxnSpPr>
          <p:spPr>
            <a:xfrm>
              <a:off x="8907813" y="1861208"/>
              <a:ext cx="449050" cy="31098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6" idx="5"/>
              <a:endCxn id="10" idx="2"/>
            </p:cNvCxnSpPr>
            <p:nvPr/>
          </p:nvCxnSpPr>
          <p:spPr>
            <a:xfrm>
              <a:off x="8265305" y="2516706"/>
              <a:ext cx="545272" cy="34309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1" idx="3"/>
              <a:endCxn id="10" idx="7"/>
            </p:cNvCxnSpPr>
            <p:nvPr/>
          </p:nvCxnSpPr>
          <p:spPr>
            <a:xfrm flipH="1">
              <a:off x="9155875" y="2458247"/>
              <a:ext cx="200988" cy="25852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7" idx="2"/>
              <a:endCxn id="10" idx="5"/>
            </p:cNvCxnSpPr>
            <p:nvPr/>
          </p:nvCxnSpPr>
          <p:spPr>
            <a:xfrm flipH="1" flipV="1">
              <a:off x="9155875" y="3002826"/>
              <a:ext cx="842564" cy="39171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0" idx="3"/>
              <a:endCxn id="12" idx="0"/>
            </p:cNvCxnSpPr>
            <p:nvPr/>
          </p:nvCxnSpPr>
          <p:spPr>
            <a:xfrm flipH="1">
              <a:off x="8410352" y="3002826"/>
              <a:ext cx="459469" cy="54503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0" idx="6"/>
              <a:endCxn id="17" idx="1"/>
            </p:cNvCxnSpPr>
            <p:nvPr/>
          </p:nvCxnSpPr>
          <p:spPr>
            <a:xfrm>
              <a:off x="9215119" y="2859799"/>
              <a:ext cx="842564" cy="39171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0" idx="1"/>
              <a:endCxn id="16" idx="6"/>
            </p:cNvCxnSpPr>
            <p:nvPr/>
          </p:nvCxnSpPr>
          <p:spPr>
            <a:xfrm flipH="1" flipV="1">
              <a:off x="8324549" y="2373679"/>
              <a:ext cx="545272" cy="343093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202699" y="3037725"/>
            <a:ext cx="1104241" cy="1688638"/>
            <a:chOff x="9903168" y="1343527"/>
            <a:chExt cx="1104241" cy="1688638"/>
          </a:xfrm>
        </p:grpSpPr>
        <p:sp>
          <p:nvSpPr>
            <p:cNvPr id="55" name="Oval 54"/>
            <p:cNvSpPr/>
            <p:nvPr/>
          </p:nvSpPr>
          <p:spPr>
            <a:xfrm>
              <a:off x="9903168" y="1609271"/>
              <a:ext cx="404542" cy="4045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0602867" y="2627623"/>
              <a:ext cx="404542" cy="4045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590058" y="2026042"/>
              <a:ext cx="404542" cy="4045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0449473" y="1343527"/>
              <a:ext cx="404542" cy="4045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213918" y="3868983"/>
            <a:ext cx="2482974" cy="1780998"/>
            <a:chOff x="4257908" y="3604007"/>
            <a:chExt cx="2482974" cy="1780998"/>
          </a:xfrm>
          <a:solidFill>
            <a:srgbClr val="FF0000"/>
          </a:solidFill>
        </p:grpSpPr>
        <p:sp>
          <p:nvSpPr>
            <p:cNvPr id="68" name="Oval 67"/>
            <p:cNvSpPr/>
            <p:nvPr/>
          </p:nvSpPr>
          <p:spPr>
            <a:xfrm>
              <a:off x="5148478" y="4090127"/>
              <a:ext cx="404542" cy="404542"/>
            </a:xfrm>
            <a:prstGeom prst="ellips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4545982" y="4980463"/>
              <a:ext cx="404542" cy="404542"/>
            </a:xfrm>
            <a:prstGeom prst="ellips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4257908" y="3604007"/>
              <a:ext cx="404542" cy="404542"/>
            </a:xfrm>
            <a:prstGeom prst="ellips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336340" y="4624873"/>
              <a:ext cx="404542" cy="404542"/>
            </a:xfrm>
            <a:prstGeom prst="ellips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H="1" flipV="1">
            <a:off x="3704221" y="4334601"/>
            <a:ext cx="12700" cy="463125"/>
          </a:xfrm>
          <a:prstGeom prst="straightConnector1">
            <a:avLst/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8013564" y="3054061"/>
            <a:ext cx="2482974" cy="1780998"/>
            <a:chOff x="4257908" y="3604007"/>
            <a:chExt cx="2482974" cy="1780998"/>
          </a:xfrm>
          <a:solidFill>
            <a:srgbClr val="FF0000"/>
          </a:solidFill>
        </p:grpSpPr>
        <p:sp>
          <p:nvSpPr>
            <p:cNvPr id="77" name="Oval 76"/>
            <p:cNvSpPr/>
            <p:nvPr/>
          </p:nvSpPr>
          <p:spPr>
            <a:xfrm>
              <a:off x="5148478" y="4090127"/>
              <a:ext cx="404542" cy="404542"/>
            </a:xfrm>
            <a:prstGeom prst="ellips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545982" y="4980463"/>
              <a:ext cx="404542" cy="404542"/>
            </a:xfrm>
            <a:prstGeom prst="ellips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257908" y="3604007"/>
              <a:ext cx="404542" cy="404542"/>
            </a:xfrm>
            <a:prstGeom prst="ellips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336340" y="4624873"/>
              <a:ext cx="404542" cy="404542"/>
            </a:xfrm>
            <a:prstGeom prst="ellips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2255568" y="1639382"/>
            <a:ext cx="3087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Imaging this is a cell</a:t>
            </a:r>
            <a:endParaRPr lang="en-US" sz="2800" dirty="0"/>
          </a:p>
        </p:txBody>
      </p:sp>
      <p:sp>
        <p:nvSpPr>
          <p:cNvPr id="82" name="TextBox 81"/>
          <p:cNvSpPr txBox="1"/>
          <p:nvPr/>
        </p:nvSpPr>
        <p:spPr>
          <a:xfrm>
            <a:off x="6444577" y="5112174"/>
            <a:ext cx="573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Contributes more </a:t>
            </a:r>
            <a:r>
              <a:rPr lang="en-US" sz="2400" smtClean="0"/>
              <a:t>for separating </a:t>
            </a:r>
            <a:r>
              <a:rPr lang="en-US" sz="2400" dirty="0" smtClean="0"/>
              <a:t>two classes </a:t>
            </a:r>
            <a:endParaRPr lang="en-US" sz="2400" dirty="0"/>
          </a:p>
        </p:txBody>
      </p:sp>
      <p:sp>
        <p:nvSpPr>
          <p:cNvPr id="83" name="TextBox 82"/>
          <p:cNvSpPr txBox="1"/>
          <p:nvPr/>
        </p:nvSpPr>
        <p:spPr>
          <a:xfrm>
            <a:off x="935152" y="768021"/>
            <a:ext cx="7118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Getting pieces of biological information from the forest 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94408" y="1347676"/>
            <a:ext cx="12003182" cy="545450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92673" y="2106227"/>
            <a:ext cx="11034643" cy="3420060"/>
          </a:xfrm>
          <a:prstGeom prst="roundRect">
            <a:avLst/>
          </a:prstGeom>
          <a:solidFill>
            <a:srgbClr val="FF0000">
              <a:alpha val="35000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Assumption: The nodes in the same decision path are more likely to be biologically relevant with each other comparing to nodes in different paths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2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92" y="1010271"/>
            <a:ext cx="11719131" cy="5847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633" y="-132101"/>
            <a:ext cx="7416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+mj-lt"/>
              </a:rPr>
              <a:t>Network Explainer of Random Forest - NERF</a:t>
            </a:r>
            <a:endParaRPr lang="en-US" sz="32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6066" y="816776"/>
            <a:ext cx="2834886" cy="8352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44278" y="3851413"/>
            <a:ext cx="2046503" cy="540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44278" y="3015865"/>
            <a:ext cx="2318616" cy="6007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16110" y="2914871"/>
            <a:ext cx="2025984" cy="93654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7862047" y="2438400"/>
            <a:ext cx="2644588" cy="5774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84886" y="4231865"/>
            <a:ext cx="2631086" cy="4566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67" y="132617"/>
            <a:ext cx="3003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Evaluation of </a:t>
            </a:r>
            <a:r>
              <a:rPr lang="en-US" altLang="zh-CN" sz="2800" dirty="0" smtClean="0">
                <a:latin typeface="+mj-lt"/>
              </a:rPr>
              <a:t>NERF</a:t>
            </a:r>
            <a:endParaRPr lang="en-US" altLang="zh-CN" sz="2800" dirty="0">
              <a:latin typeface="+mj-lt"/>
            </a:endParaRPr>
          </a:p>
          <a:p>
            <a:r>
              <a:rPr lang="en-US" altLang="zh-CN" sz="2000" dirty="0" smtClean="0">
                <a:latin typeface="+mj-lt"/>
              </a:rPr>
              <a:t>Case 1: Lapatinib resistance</a:t>
            </a:r>
            <a:endParaRPr lang="en-US" sz="2000" dirty="0">
              <a:latin typeface="+mj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909068" y="1129129"/>
            <a:ext cx="4065563" cy="4014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Cancer Cell line Encyclopedia(CCLE)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909069" y="1955553"/>
            <a:ext cx="4065564" cy="6494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Drug-dose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response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dataset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Lapatinib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1560" y="1028190"/>
            <a:ext cx="4781847" cy="235688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26334" y="1425975"/>
            <a:ext cx="2136618" cy="1666079"/>
            <a:chOff x="133450" y="1539435"/>
            <a:chExt cx="1807894" cy="1380977"/>
          </a:xfrm>
        </p:grpSpPr>
        <p:grpSp>
          <p:nvGrpSpPr>
            <p:cNvPr id="12" name="Group 11"/>
            <p:cNvGrpSpPr/>
            <p:nvPr/>
          </p:nvGrpSpPr>
          <p:grpSpPr>
            <a:xfrm>
              <a:off x="422030" y="1561519"/>
              <a:ext cx="1519314" cy="1097283"/>
              <a:chOff x="407963" y="0"/>
              <a:chExt cx="1519314" cy="1097283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407963" y="0"/>
                <a:ext cx="0" cy="10972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rot="5400000" flipV="1">
                <a:off x="1167620" y="337626"/>
                <a:ext cx="0" cy="151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 rot="16200000">
              <a:off x="-270685" y="2004249"/>
              <a:ext cx="1068695" cy="260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Cell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line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counts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5288" y="2658802"/>
              <a:ext cx="692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Sensitive</a:t>
              </a:r>
              <a:endParaRPr lang="en-US" sz="1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08106" y="2658801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Resistant</a:t>
              </a:r>
              <a:endParaRPr lang="en-US" sz="11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2893" y="2466753"/>
              <a:ext cx="467833" cy="18141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56344" y="1818168"/>
              <a:ext cx="467833" cy="830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4011" y="2186503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33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73658" y="1539435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/>
                <a:t>439</a:t>
              </a:r>
              <a:endParaRPr lang="en-US" sz="1100" dirty="0"/>
            </a:p>
          </p:txBody>
        </p:sp>
      </p:grpSp>
      <p:sp>
        <p:nvSpPr>
          <p:cNvPr id="21" name="Down Arrow 20"/>
          <p:cNvSpPr/>
          <p:nvPr/>
        </p:nvSpPr>
        <p:spPr>
          <a:xfrm>
            <a:off x="4803627" y="1611633"/>
            <a:ext cx="276447" cy="2941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4803627" y="2686070"/>
            <a:ext cx="276447" cy="2941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909068" y="3060388"/>
            <a:ext cx="4065564" cy="6494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Predict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‘Sensitive’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‘Resistant’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expression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data(51,115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ENSGs)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645" y="3709845"/>
            <a:ext cx="4096253" cy="2986201"/>
          </a:xfrm>
          <a:prstGeom prst="rect">
            <a:avLst/>
          </a:prstGeom>
        </p:spPr>
      </p:pic>
      <p:sp>
        <p:nvSpPr>
          <p:cNvPr id="27" name="Down Arrow 26"/>
          <p:cNvSpPr/>
          <p:nvPr/>
        </p:nvSpPr>
        <p:spPr>
          <a:xfrm rot="16200000">
            <a:off x="7078462" y="2133221"/>
            <a:ext cx="276447" cy="29412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7078462" y="4401500"/>
            <a:ext cx="276447" cy="2941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5400000">
            <a:off x="2500745" y="2133222"/>
            <a:ext cx="276447" cy="29412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803627" y="3872461"/>
            <a:ext cx="276447" cy="2941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909068" y="4192349"/>
            <a:ext cx="4065564" cy="6494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Train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random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model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with 6-fold cross validation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 rot="5400000">
            <a:off x="7077722" y="5461169"/>
            <a:ext cx="276447" cy="2941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21955" y="4975485"/>
            <a:ext cx="3599803" cy="14352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independent</a:t>
            </a:r>
            <a:r>
              <a:rPr lang="fr-CH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cell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lines use one of the cross validation models which the interested cell line is not in the training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rot="5400000">
            <a:off x="3027288" y="5461170"/>
            <a:ext cx="276447" cy="2941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7793" y="4896236"/>
            <a:ext cx="2804147" cy="1514542"/>
          </a:xfrm>
          <a:prstGeom prst="roundRect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Sample specific interpretation with NERF 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vs. 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Classic feature importance list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5941" y="1238340"/>
            <a:ext cx="5401870" cy="52867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543" y="256227"/>
            <a:ext cx="7702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+mj-lt"/>
              </a:rPr>
              <a:t>Using NERF to explain the sensitivity of BT474</a:t>
            </a:r>
            <a:endParaRPr lang="en-US" altLang="zh-CN" sz="3200" dirty="0"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82543" y="1221593"/>
            <a:ext cx="2193305" cy="1116411"/>
            <a:chOff x="24750460" y="21384241"/>
            <a:chExt cx="2193305" cy="1116411"/>
          </a:xfrm>
        </p:grpSpPr>
        <p:grpSp>
          <p:nvGrpSpPr>
            <p:cNvPr id="38" name="组合 322"/>
            <p:cNvGrpSpPr/>
            <p:nvPr/>
          </p:nvGrpSpPr>
          <p:grpSpPr>
            <a:xfrm>
              <a:off x="24980950" y="21928723"/>
              <a:ext cx="738767" cy="571929"/>
              <a:chOff x="14328649" y="27885830"/>
              <a:chExt cx="1152713" cy="892392"/>
            </a:xfrm>
          </p:grpSpPr>
          <p:sp>
            <p:nvSpPr>
              <p:cNvPr id="41" name="Freeform 390"/>
              <p:cNvSpPr/>
              <p:nvPr/>
            </p:nvSpPr>
            <p:spPr bwMode="auto">
              <a:xfrm>
                <a:off x="14328649" y="27924888"/>
                <a:ext cx="1138272" cy="853334"/>
              </a:xfrm>
              <a:custGeom>
                <a:avLst/>
                <a:gdLst>
                  <a:gd name="T0" fmla="*/ 8175 w 733"/>
                  <a:gd name="T1" fmla="*/ 3276 h 550"/>
                  <a:gd name="T2" fmla="*/ 8175 w 733"/>
                  <a:gd name="T3" fmla="*/ 2344 h 550"/>
                  <a:gd name="T4" fmla="*/ 3963 w 733"/>
                  <a:gd name="T5" fmla="*/ 44 h 550"/>
                  <a:gd name="T6" fmla="*/ 0 w 733"/>
                  <a:gd name="T7" fmla="*/ 2344 h 550"/>
                  <a:gd name="T8" fmla="*/ 0 w 733"/>
                  <a:gd name="T9" fmla="*/ 3516 h 550"/>
                  <a:gd name="T10" fmla="*/ 4100 w 733"/>
                  <a:gd name="T11" fmla="*/ 6131 h 550"/>
                  <a:gd name="T12" fmla="*/ 8188 w 733"/>
                  <a:gd name="T13" fmla="*/ 3516 h 550"/>
                  <a:gd name="T14" fmla="*/ 8175 w 733"/>
                  <a:gd name="T15" fmla="*/ 3276 h 5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33" h="550">
                    <a:moveTo>
                      <a:pt x="732" y="294"/>
                    </a:moveTo>
                    <a:cubicBezTo>
                      <a:pt x="732" y="210"/>
                      <a:pt x="732" y="210"/>
                      <a:pt x="732" y="210"/>
                    </a:cubicBezTo>
                    <a:cubicBezTo>
                      <a:pt x="732" y="210"/>
                      <a:pt x="694" y="0"/>
                      <a:pt x="355" y="4"/>
                    </a:cubicBezTo>
                    <a:cubicBezTo>
                      <a:pt x="52" y="8"/>
                      <a:pt x="0" y="210"/>
                      <a:pt x="0" y="21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0" y="445"/>
                      <a:pt x="164" y="550"/>
                      <a:pt x="367" y="550"/>
                    </a:cubicBezTo>
                    <a:cubicBezTo>
                      <a:pt x="569" y="550"/>
                      <a:pt x="733" y="445"/>
                      <a:pt x="733" y="315"/>
                    </a:cubicBezTo>
                    <a:cubicBezTo>
                      <a:pt x="733" y="308"/>
                      <a:pt x="733" y="301"/>
                      <a:pt x="732" y="294"/>
                    </a:cubicBezTo>
                    <a:close/>
                  </a:path>
                </a:pathLst>
              </a:custGeom>
              <a:solidFill>
                <a:srgbClr val="A8DC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391"/>
              <p:cNvSpPr/>
              <p:nvPr/>
            </p:nvSpPr>
            <p:spPr bwMode="auto">
              <a:xfrm>
                <a:off x="14673528" y="27932530"/>
                <a:ext cx="793393" cy="841447"/>
              </a:xfrm>
              <a:custGeom>
                <a:avLst/>
                <a:gdLst>
                  <a:gd name="T0" fmla="*/ 5690 w 511"/>
                  <a:gd name="T1" fmla="*/ 3289 h 542"/>
                  <a:gd name="T2" fmla="*/ 5690 w 511"/>
                  <a:gd name="T3" fmla="*/ 2348 h 542"/>
                  <a:gd name="T4" fmla="*/ 1484 w 511"/>
                  <a:gd name="T5" fmla="*/ 44 h 542"/>
                  <a:gd name="T6" fmla="*/ 0 w 511"/>
                  <a:gd name="T7" fmla="*/ 230 h 542"/>
                  <a:gd name="T8" fmla="*/ 1025 w 511"/>
                  <a:gd name="T9" fmla="*/ 146 h 542"/>
                  <a:gd name="T10" fmla="*/ 5231 w 511"/>
                  <a:gd name="T11" fmla="*/ 2445 h 542"/>
                  <a:gd name="T12" fmla="*/ 5231 w 511"/>
                  <a:gd name="T13" fmla="*/ 3386 h 542"/>
                  <a:gd name="T14" fmla="*/ 5259 w 511"/>
                  <a:gd name="T15" fmla="*/ 3617 h 542"/>
                  <a:gd name="T16" fmla="*/ 2700 w 511"/>
                  <a:gd name="T17" fmla="*/ 6058 h 542"/>
                  <a:gd name="T18" fmla="*/ 5703 w 511"/>
                  <a:gd name="T19" fmla="*/ 3520 h 542"/>
                  <a:gd name="T20" fmla="*/ 5690 w 511"/>
                  <a:gd name="T21" fmla="*/ 3289 h 54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11" h="542">
                    <a:moveTo>
                      <a:pt x="510" y="294"/>
                    </a:moveTo>
                    <a:cubicBezTo>
                      <a:pt x="510" y="210"/>
                      <a:pt x="510" y="210"/>
                      <a:pt x="510" y="210"/>
                    </a:cubicBezTo>
                    <a:cubicBezTo>
                      <a:pt x="510" y="210"/>
                      <a:pt x="472" y="0"/>
                      <a:pt x="133" y="4"/>
                    </a:cubicBezTo>
                    <a:cubicBezTo>
                      <a:pt x="82" y="5"/>
                      <a:pt x="37" y="11"/>
                      <a:pt x="0" y="21"/>
                    </a:cubicBezTo>
                    <a:cubicBezTo>
                      <a:pt x="28" y="16"/>
                      <a:pt x="58" y="13"/>
                      <a:pt x="92" y="13"/>
                    </a:cubicBezTo>
                    <a:cubicBezTo>
                      <a:pt x="432" y="9"/>
                      <a:pt x="469" y="219"/>
                      <a:pt x="469" y="219"/>
                    </a:cubicBezTo>
                    <a:cubicBezTo>
                      <a:pt x="469" y="303"/>
                      <a:pt x="469" y="303"/>
                      <a:pt x="469" y="303"/>
                    </a:cubicBezTo>
                    <a:cubicBezTo>
                      <a:pt x="470" y="310"/>
                      <a:pt x="471" y="317"/>
                      <a:pt x="471" y="324"/>
                    </a:cubicBezTo>
                    <a:cubicBezTo>
                      <a:pt x="471" y="422"/>
                      <a:pt x="376" y="507"/>
                      <a:pt x="242" y="542"/>
                    </a:cubicBezTo>
                    <a:cubicBezTo>
                      <a:pt x="397" y="514"/>
                      <a:pt x="511" y="423"/>
                      <a:pt x="511" y="315"/>
                    </a:cubicBezTo>
                    <a:cubicBezTo>
                      <a:pt x="511" y="308"/>
                      <a:pt x="511" y="301"/>
                      <a:pt x="510" y="294"/>
                    </a:cubicBezTo>
                    <a:close/>
                  </a:path>
                </a:pathLst>
              </a:custGeom>
              <a:solidFill>
                <a:srgbClr val="CFEB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392"/>
              <p:cNvSpPr/>
              <p:nvPr/>
            </p:nvSpPr>
            <p:spPr bwMode="auto">
              <a:xfrm>
                <a:off x="14328649" y="27929134"/>
                <a:ext cx="920811" cy="810880"/>
              </a:xfrm>
              <a:custGeom>
                <a:avLst/>
                <a:gdLst>
                  <a:gd name="T0" fmla="*/ 634 w 593"/>
                  <a:gd name="T1" fmla="*/ 3752 h 522"/>
                  <a:gd name="T2" fmla="*/ 634 w 593"/>
                  <a:gd name="T3" fmla="*/ 2578 h 522"/>
                  <a:gd name="T4" fmla="*/ 4597 w 593"/>
                  <a:gd name="T5" fmla="*/ 267 h 522"/>
                  <a:gd name="T6" fmla="*/ 6623 w 593"/>
                  <a:gd name="T7" fmla="*/ 525 h 522"/>
                  <a:gd name="T8" fmla="*/ 3963 w 593"/>
                  <a:gd name="T9" fmla="*/ 13 h 522"/>
                  <a:gd name="T10" fmla="*/ 0 w 593"/>
                  <a:gd name="T11" fmla="*/ 2320 h 522"/>
                  <a:gd name="T12" fmla="*/ 0 w 593"/>
                  <a:gd name="T13" fmla="*/ 3498 h 522"/>
                  <a:gd name="T14" fmla="*/ 2243 w 593"/>
                  <a:gd name="T15" fmla="*/ 5847 h 522"/>
                  <a:gd name="T16" fmla="*/ 634 w 593"/>
                  <a:gd name="T17" fmla="*/ 3752 h 5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93" h="522">
                    <a:moveTo>
                      <a:pt x="57" y="335"/>
                    </a:moveTo>
                    <a:cubicBezTo>
                      <a:pt x="57" y="230"/>
                      <a:pt x="57" y="230"/>
                      <a:pt x="57" y="230"/>
                    </a:cubicBezTo>
                    <a:cubicBezTo>
                      <a:pt x="57" y="230"/>
                      <a:pt x="109" y="28"/>
                      <a:pt x="412" y="24"/>
                    </a:cubicBezTo>
                    <a:cubicBezTo>
                      <a:pt x="486" y="23"/>
                      <a:pt x="545" y="32"/>
                      <a:pt x="593" y="47"/>
                    </a:cubicBezTo>
                    <a:cubicBezTo>
                      <a:pt x="538" y="19"/>
                      <a:pt x="462" y="0"/>
                      <a:pt x="355" y="1"/>
                    </a:cubicBezTo>
                    <a:cubicBezTo>
                      <a:pt x="52" y="5"/>
                      <a:pt x="0" y="207"/>
                      <a:pt x="0" y="207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0" y="404"/>
                      <a:pt x="82" y="483"/>
                      <a:pt x="201" y="522"/>
                    </a:cubicBezTo>
                    <a:cubicBezTo>
                      <a:pt x="114" y="479"/>
                      <a:pt x="57" y="411"/>
                      <a:pt x="57" y="335"/>
                    </a:cubicBezTo>
                    <a:close/>
                  </a:path>
                </a:pathLst>
              </a:custGeom>
              <a:solidFill>
                <a:srgbClr val="99C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 393"/>
              <p:cNvSpPr/>
              <p:nvPr/>
            </p:nvSpPr>
            <p:spPr bwMode="auto">
              <a:xfrm>
                <a:off x="14328649" y="27924888"/>
                <a:ext cx="1138272" cy="853334"/>
              </a:xfrm>
              <a:custGeom>
                <a:avLst/>
                <a:gdLst>
                  <a:gd name="T0" fmla="*/ 8175 w 733"/>
                  <a:gd name="T1" fmla="*/ 3276 h 550"/>
                  <a:gd name="T2" fmla="*/ 8175 w 733"/>
                  <a:gd name="T3" fmla="*/ 2344 h 550"/>
                  <a:gd name="T4" fmla="*/ 3963 w 733"/>
                  <a:gd name="T5" fmla="*/ 44 h 550"/>
                  <a:gd name="T6" fmla="*/ 0 w 733"/>
                  <a:gd name="T7" fmla="*/ 2344 h 550"/>
                  <a:gd name="T8" fmla="*/ 0 w 733"/>
                  <a:gd name="T9" fmla="*/ 3516 h 550"/>
                  <a:gd name="T10" fmla="*/ 4100 w 733"/>
                  <a:gd name="T11" fmla="*/ 6131 h 550"/>
                  <a:gd name="T12" fmla="*/ 8188 w 733"/>
                  <a:gd name="T13" fmla="*/ 3516 h 550"/>
                  <a:gd name="T14" fmla="*/ 8175 w 733"/>
                  <a:gd name="T15" fmla="*/ 3276 h 5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33" h="550">
                    <a:moveTo>
                      <a:pt x="732" y="294"/>
                    </a:moveTo>
                    <a:cubicBezTo>
                      <a:pt x="732" y="210"/>
                      <a:pt x="732" y="210"/>
                      <a:pt x="732" y="210"/>
                    </a:cubicBezTo>
                    <a:cubicBezTo>
                      <a:pt x="732" y="210"/>
                      <a:pt x="694" y="0"/>
                      <a:pt x="355" y="4"/>
                    </a:cubicBezTo>
                    <a:cubicBezTo>
                      <a:pt x="52" y="8"/>
                      <a:pt x="0" y="210"/>
                      <a:pt x="0" y="21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0" y="445"/>
                      <a:pt x="164" y="550"/>
                      <a:pt x="367" y="550"/>
                    </a:cubicBezTo>
                    <a:cubicBezTo>
                      <a:pt x="569" y="550"/>
                      <a:pt x="733" y="445"/>
                      <a:pt x="733" y="315"/>
                    </a:cubicBezTo>
                    <a:cubicBezTo>
                      <a:pt x="733" y="308"/>
                      <a:pt x="733" y="301"/>
                      <a:pt x="732" y="294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343434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394"/>
              <p:cNvSpPr>
                <a:spLocks noChangeArrowheads="1"/>
              </p:cNvSpPr>
              <p:nvPr/>
            </p:nvSpPr>
            <p:spPr bwMode="auto">
              <a:xfrm>
                <a:off x="14328649" y="27885830"/>
                <a:ext cx="1138272" cy="731065"/>
              </a:xfrm>
              <a:prstGeom prst="ellipse">
                <a:avLst/>
              </a:prstGeom>
              <a:solidFill>
                <a:srgbClr val="D1EC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fr-FR" altLang="fr-FR" sz="690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395"/>
              <p:cNvSpPr>
                <a:spLocks noChangeArrowheads="1"/>
              </p:cNvSpPr>
              <p:nvPr/>
            </p:nvSpPr>
            <p:spPr bwMode="auto">
              <a:xfrm>
                <a:off x="14337993" y="27930832"/>
                <a:ext cx="1122982" cy="686063"/>
              </a:xfrm>
              <a:prstGeom prst="ellipse">
                <a:avLst/>
              </a:prstGeom>
              <a:solidFill>
                <a:srgbClr val="97D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fr-FR" altLang="fr-FR" sz="690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 396"/>
              <p:cNvSpPr/>
              <p:nvPr/>
            </p:nvSpPr>
            <p:spPr bwMode="auto">
              <a:xfrm>
                <a:off x="14336294" y="27932530"/>
                <a:ext cx="592071" cy="686063"/>
              </a:xfrm>
              <a:custGeom>
                <a:avLst/>
                <a:gdLst>
                  <a:gd name="T0" fmla="*/ 448 w 381"/>
                  <a:gd name="T1" fmla="*/ 2470 h 442"/>
                  <a:gd name="T2" fmla="*/ 4266 w 381"/>
                  <a:gd name="T3" fmla="*/ 0 h 442"/>
                  <a:gd name="T4" fmla="*/ 4039 w 381"/>
                  <a:gd name="T5" fmla="*/ 0 h 442"/>
                  <a:gd name="T6" fmla="*/ 0 w 381"/>
                  <a:gd name="T7" fmla="*/ 2470 h 442"/>
                  <a:gd name="T8" fmla="*/ 4039 w 381"/>
                  <a:gd name="T9" fmla="*/ 4936 h 442"/>
                  <a:gd name="T10" fmla="*/ 4266 w 381"/>
                  <a:gd name="T11" fmla="*/ 4923 h 442"/>
                  <a:gd name="T12" fmla="*/ 448 w 381"/>
                  <a:gd name="T13" fmla="*/ 2470 h 4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1" h="442">
                    <a:moveTo>
                      <a:pt x="40" y="221"/>
                    </a:moveTo>
                    <a:cubicBezTo>
                      <a:pt x="40" y="103"/>
                      <a:pt x="191" y="7"/>
                      <a:pt x="381" y="0"/>
                    </a:cubicBezTo>
                    <a:cubicBezTo>
                      <a:pt x="375" y="0"/>
                      <a:pt x="368" y="0"/>
                      <a:pt x="361" y="0"/>
                    </a:cubicBezTo>
                    <a:cubicBezTo>
                      <a:pt x="162" y="0"/>
                      <a:pt x="0" y="99"/>
                      <a:pt x="0" y="221"/>
                    </a:cubicBezTo>
                    <a:cubicBezTo>
                      <a:pt x="0" y="343"/>
                      <a:pt x="162" y="442"/>
                      <a:pt x="361" y="442"/>
                    </a:cubicBezTo>
                    <a:cubicBezTo>
                      <a:pt x="368" y="442"/>
                      <a:pt x="375" y="442"/>
                      <a:pt x="381" y="441"/>
                    </a:cubicBezTo>
                    <a:cubicBezTo>
                      <a:pt x="191" y="435"/>
                      <a:pt x="40" y="339"/>
                      <a:pt x="40" y="221"/>
                    </a:cubicBezTo>
                    <a:close/>
                  </a:path>
                </a:pathLst>
              </a:custGeom>
              <a:solidFill>
                <a:srgbClr val="ADD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8" name="Oval 397"/>
              <p:cNvSpPr>
                <a:spLocks noChangeArrowheads="1"/>
              </p:cNvSpPr>
              <p:nvPr/>
            </p:nvSpPr>
            <p:spPr bwMode="auto">
              <a:xfrm>
                <a:off x="14336294" y="27929134"/>
                <a:ext cx="1122982" cy="686063"/>
              </a:xfrm>
              <a:prstGeom prst="ellipse">
                <a:avLst/>
              </a:prstGeom>
              <a:noFill/>
              <a:ln w="11113">
                <a:solidFill>
                  <a:srgbClr val="ECF7FA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fr-FR" altLang="fr-FR" sz="690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" name="Freeform 398"/>
              <p:cNvSpPr/>
              <p:nvPr/>
            </p:nvSpPr>
            <p:spPr bwMode="auto">
              <a:xfrm>
                <a:off x="14714302" y="28048855"/>
                <a:ext cx="182633" cy="138401"/>
              </a:xfrm>
              <a:custGeom>
                <a:avLst/>
                <a:gdLst>
                  <a:gd name="T0" fmla="*/ 1301 w 118"/>
                  <a:gd name="T1" fmla="*/ 584 h 89"/>
                  <a:gd name="T2" fmla="*/ 654 w 118"/>
                  <a:gd name="T3" fmla="*/ 969 h 89"/>
                  <a:gd name="T4" fmla="*/ 157 w 118"/>
                  <a:gd name="T5" fmla="*/ 621 h 89"/>
                  <a:gd name="T6" fmla="*/ 727 w 118"/>
                  <a:gd name="T7" fmla="*/ 0 h 89"/>
                  <a:gd name="T8" fmla="*/ 1301 w 118"/>
                  <a:gd name="T9" fmla="*/ 584 h 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89">
                    <a:moveTo>
                      <a:pt x="118" y="52"/>
                    </a:moveTo>
                    <a:cubicBezTo>
                      <a:pt x="118" y="74"/>
                      <a:pt x="108" y="89"/>
                      <a:pt x="59" y="86"/>
                    </a:cubicBezTo>
                    <a:cubicBezTo>
                      <a:pt x="24" y="84"/>
                      <a:pt x="20" y="75"/>
                      <a:pt x="14" y="55"/>
                    </a:cubicBezTo>
                    <a:cubicBezTo>
                      <a:pt x="0" y="16"/>
                      <a:pt x="31" y="0"/>
                      <a:pt x="66" y="0"/>
                    </a:cubicBezTo>
                    <a:cubicBezTo>
                      <a:pt x="101" y="0"/>
                      <a:pt x="118" y="31"/>
                      <a:pt x="118" y="52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 399"/>
              <p:cNvSpPr/>
              <p:nvPr/>
            </p:nvSpPr>
            <p:spPr bwMode="auto">
              <a:xfrm>
                <a:off x="14650593" y="28194898"/>
                <a:ext cx="180085" cy="136703"/>
              </a:xfrm>
              <a:custGeom>
                <a:avLst/>
                <a:gdLst>
                  <a:gd name="T0" fmla="*/ 1093 w 116"/>
                  <a:gd name="T1" fmla="*/ 459 h 88"/>
                  <a:gd name="T2" fmla="*/ 481 w 116"/>
                  <a:gd name="T3" fmla="*/ 988 h 88"/>
                  <a:gd name="T4" fmla="*/ 0 w 116"/>
                  <a:gd name="T5" fmla="*/ 516 h 88"/>
                  <a:gd name="T6" fmla="*/ 916 w 116"/>
                  <a:gd name="T7" fmla="*/ 0 h 88"/>
                  <a:gd name="T8" fmla="*/ 1093 w 116"/>
                  <a:gd name="T9" fmla="*/ 459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88">
                    <a:moveTo>
                      <a:pt x="98" y="41"/>
                    </a:moveTo>
                    <a:cubicBezTo>
                      <a:pt x="98" y="62"/>
                      <a:pt x="77" y="88"/>
                      <a:pt x="43" y="88"/>
                    </a:cubicBezTo>
                    <a:cubicBezTo>
                      <a:pt x="9" y="88"/>
                      <a:pt x="0" y="67"/>
                      <a:pt x="0" y="46"/>
                    </a:cubicBezTo>
                    <a:cubicBezTo>
                      <a:pt x="0" y="25"/>
                      <a:pt x="48" y="0"/>
                      <a:pt x="82" y="0"/>
                    </a:cubicBezTo>
                    <a:cubicBezTo>
                      <a:pt x="116" y="0"/>
                      <a:pt x="98" y="19"/>
                      <a:pt x="98" y="41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1" name="Freeform 400"/>
              <p:cNvSpPr/>
              <p:nvPr/>
            </p:nvSpPr>
            <p:spPr bwMode="auto">
              <a:xfrm>
                <a:off x="14883344" y="28135462"/>
                <a:ext cx="164795" cy="129061"/>
              </a:xfrm>
              <a:custGeom>
                <a:avLst/>
                <a:gdLst>
                  <a:gd name="T0" fmla="*/ 1025 w 106"/>
                  <a:gd name="T1" fmla="*/ 429 h 83"/>
                  <a:gd name="T2" fmla="*/ 932 w 106"/>
                  <a:gd name="T3" fmla="*/ 932 h 83"/>
                  <a:gd name="T4" fmla="*/ 0 w 106"/>
                  <a:gd name="T5" fmla="*/ 504 h 83"/>
                  <a:gd name="T6" fmla="*/ 620 w 106"/>
                  <a:gd name="T7" fmla="*/ 0 h 83"/>
                  <a:gd name="T8" fmla="*/ 1025 w 106"/>
                  <a:gd name="T9" fmla="*/ 429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6" h="83">
                    <a:moveTo>
                      <a:pt x="91" y="38"/>
                    </a:moveTo>
                    <a:cubicBezTo>
                      <a:pt x="91" y="58"/>
                      <a:pt x="106" y="83"/>
                      <a:pt x="83" y="83"/>
                    </a:cubicBezTo>
                    <a:cubicBezTo>
                      <a:pt x="60" y="83"/>
                      <a:pt x="0" y="65"/>
                      <a:pt x="0" y="45"/>
                    </a:cubicBezTo>
                    <a:cubicBezTo>
                      <a:pt x="0" y="24"/>
                      <a:pt x="32" y="0"/>
                      <a:pt x="55" y="0"/>
                    </a:cubicBezTo>
                    <a:cubicBezTo>
                      <a:pt x="78" y="0"/>
                      <a:pt x="91" y="18"/>
                      <a:pt x="91" y="38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401"/>
              <p:cNvSpPr/>
              <p:nvPr/>
            </p:nvSpPr>
            <p:spPr bwMode="auto">
              <a:xfrm>
                <a:off x="15055784" y="28142255"/>
                <a:ext cx="178386" cy="142647"/>
              </a:xfrm>
              <a:custGeom>
                <a:avLst/>
                <a:gdLst>
                  <a:gd name="T0" fmla="*/ 1276 w 115"/>
                  <a:gd name="T1" fmla="*/ 646 h 92"/>
                  <a:gd name="T2" fmla="*/ 488 w 115"/>
                  <a:gd name="T3" fmla="*/ 1024 h 92"/>
                  <a:gd name="T4" fmla="*/ 0 w 115"/>
                  <a:gd name="T5" fmla="*/ 457 h 92"/>
                  <a:gd name="T6" fmla="*/ 677 w 115"/>
                  <a:gd name="T7" fmla="*/ 0 h 92"/>
                  <a:gd name="T8" fmla="*/ 1276 w 115"/>
                  <a:gd name="T9" fmla="*/ 646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5" h="92">
                    <a:moveTo>
                      <a:pt x="115" y="58"/>
                    </a:moveTo>
                    <a:cubicBezTo>
                      <a:pt x="115" y="79"/>
                      <a:pt x="73" y="92"/>
                      <a:pt x="44" y="92"/>
                    </a:cubicBezTo>
                    <a:cubicBezTo>
                      <a:pt x="15" y="92"/>
                      <a:pt x="0" y="62"/>
                      <a:pt x="0" y="41"/>
                    </a:cubicBezTo>
                    <a:cubicBezTo>
                      <a:pt x="0" y="19"/>
                      <a:pt x="32" y="0"/>
                      <a:pt x="61" y="0"/>
                    </a:cubicBezTo>
                    <a:cubicBezTo>
                      <a:pt x="90" y="0"/>
                      <a:pt x="115" y="36"/>
                      <a:pt x="115" y="58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3" name="Freeform 402"/>
              <p:cNvSpPr/>
              <p:nvPr/>
            </p:nvSpPr>
            <p:spPr bwMode="auto">
              <a:xfrm>
                <a:off x="14911376" y="28306978"/>
                <a:ext cx="167343" cy="144345"/>
              </a:xfrm>
              <a:custGeom>
                <a:avLst/>
                <a:gdLst>
                  <a:gd name="T0" fmla="*/ 1164 w 108"/>
                  <a:gd name="T1" fmla="*/ 515 h 93"/>
                  <a:gd name="T2" fmla="*/ 832 w 108"/>
                  <a:gd name="T3" fmla="*/ 1038 h 93"/>
                  <a:gd name="T4" fmla="*/ 0 w 108"/>
                  <a:gd name="T5" fmla="*/ 728 h 93"/>
                  <a:gd name="T6" fmla="*/ 509 w 108"/>
                  <a:gd name="T7" fmla="*/ 0 h 93"/>
                  <a:gd name="T8" fmla="*/ 1164 w 108"/>
                  <a:gd name="T9" fmla="*/ 515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8" h="93">
                    <a:moveTo>
                      <a:pt x="105" y="46"/>
                    </a:moveTo>
                    <a:cubicBezTo>
                      <a:pt x="105" y="67"/>
                      <a:pt x="108" y="93"/>
                      <a:pt x="75" y="93"/>
                    </a:cubicBezTo>
                    <a:cubicBezTo>
                      <a:pt x="41" y="93"/>
                      <a:pt x="0" y="87"/>
                      <a:pt x="0" y="65"/>
                    </a:cubicBezTo>
                    <a:cubicBezTo>
                      <a:pt x="0" y="44"/>
                      <a:pt x="13" y="0"/>
                      <a:pt x="46" y="0"/>
                    </a:cubicBezTo>
                    <a:cubicBezTo>
                      <a:pt x="79" y="0"/>
                      <a:pt x="105" y="24"/>
                      <a:pt x="105" y="46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403"/>
              <p:cNvSpPr/>
              <p:nvPr/>
            </p:nvSpPr>
            <p:spPr bwMode="auto">
              <a:xfrm>
                <a:off x="15102504" y="28385943"/>
                <a:ext cx="172440" cy="119721"/>
              </a:xfrm>
              <a:custGeom>
                <a:avLst/>
                <a:gdLst>
                  <a:gd name="T0" fmla="*/ 1240 w 111"/>
                  <a:gd name="T1" fmla="*/ 348 h 77"/>
                  <a:gd name="T2" fmla="*/ 448 w 111"/>
                  <a:gd name="T3" fmla="*/ 864 h 77"/>
                  <a:gd name="T4" fmla="*/ 0 w 111"/>
                  <a:gd name="T5" fmla="*/ 436 h 77"/>
                  <a:gd name="T6" fmla="*/ 759 w 111"/>
                  <a:gd name="T7" fmla="*/ 0 h 77"/>
                  <a:gd name="T8" fmla="*/ 1240 w 111"/>
                  <a:gd name="T9" fmla="*/ 348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" h="77">
                    <a:moveTo>
                      <a:pt x="111" y="31"/>
                    </a:moveTo>
                    <a:cubicBezTo>
                      <a:pt x="111" y="53"/>
                      <a:pt x="78" y="77"/>
                      <a:pt x="40" y="77"/>
                    </a:cubicBezTo>
                    <a:cubicBezTo>
                      <a:pt x="3" y="77"/>
                      <a:pt x="0" y="61"/>
                      <a:pt x="0" y="39"/>
                    </a:cubicBezTo>
                    <a:cubicBezTo>
                      <a:pt x="0" y="17"/>
                      <a:pt x="30" y="0"/>
                      <a:pt x="68" y="0"/>
                    </a:cubicBezTo>
                    <a:cubicBezTo>
                      <a:pt x="105" y="0"/>
                      <a:pt x="111" y="10"/>
                      <a:pt x="111" y="31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404"/>
              <p:cNvSpPr/>
              <p:nvPr/>
            </p:nvSpPr>
            <p:spPr bwMode="auto">
              <a:xfrm>
                <a:off x="15024354" y="28261976"/>
                <a:ext cx="192827" cy="118872"/>
              </a:xfrm>
              <a:custGeom>
                <a:avLst/>
                <a:gdLst>
                  <a:gd name="T0" fmla="*/ 1395 w 124"/>
                  <a:gd name="T1" fmla="*/ 573 h 77"/>
                  <a:gd name="T2" fmla="*/ 701 w 124"/>
                  <a:gd name="T3" fmla="*/ 844 h 77"/>
                  <a:gd name="T4" fmla="*/ 0 w 124"/>
                  <a:gd name="T5" fmla="*/ 427 h 77"/>
                  <a:gd name="T6" fmla="*/ 701 w 124"/>
                  <a:gd name="T7" fmla="*/ 0 h 77"/>
                  <a:gd name="T8" fmla="*/ 1395 w 124"/>
                  <a:gd name="T9" fmla="*/ 573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4" h="77">
                    <a:moveTo>
                      <a:pt x="124" y="52"/>
                    </a:moveTo>
                    <a:cubicBezTo>
                      <a:pt x="124" y="73"/>
                      <a:pt x="96" y="77"/>
                      <a:pt x="62" y="77"/>
                    </a:cubicBezTo>
                    <a:cubicBezTo>
                      <a:pt x="28" y="77"/>
                      <a:pt x="0" y="60"/>
                      <a:pt x="0" y="39"/>
                    </a:cubicBezTo>
                    <a:cubicBezTo>
                      <a:pt x="0" y="17"/>
                      <a:pt x="28" y="0"/>
                      <a:pt x="62" y="0"/>
                    </a:cubicBezTo>
                    <a:cubicBezTo>
                      <a:pt x="96" y="0"/>
                      <a:pt x="124" y="31"/>
                      <a:pt x="124" y="52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6" name="Freeform 405"/>
              <p:cNvSpPr/>
              <p:nvPr/>
            </p:nvSpPr>
            <p:spPr bwMode="auto">
              <a:xfrm>
                <a:off x="14804345" y="28238202"/>
                <a:ext cx="178386" cy="106985"/>
              </a:xfrm>
              <a:custGeom>
                <a:avLst/>
                <a:gdLst>
                  <a:gd name="T0" fmla="*/ 1276 w 115"/>
                  <a:gd name="T1" fmla="*/ 433 h 69"/>
                  <a:gd name="T2" fmla="*/ 634 w 115"/>
                  <a:gd name="T3" fmla="*/ 767 h 69"/>
                  <a:gd name="T4" fmla="*/ 0 w 115"/>
                  <a:gd name="T5" fmla="*/ 433 h 69"/>
                  <a:gd name="T6" fmla="*/ 488 w 115"/>
                  <a:gd name="T7" fmla="*/ 0 h 69"/>
                  <a:gd name="T8" fmla="*/ 1276 w 115"/>
                  <a:gd name="T9" fmla="*/ 433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5" h="69">
                    <a:moveTo>
                      <a:pt x="115" y="39"/>
                    </a:moveTo>
                    <a:cubicBezTo>
                      <a:pt x="115" y="55"/>
                      <a:pt x="89" y="69"/>
                      <a:pt x="57" y="69"/>
                    </a:cubicBezTo>
                    <a:cubicBezTo>
                      <a:pt x="26" y="69"/>
                      <a:pt x="0" y="55"/>
                      <a:pt x="0" y="39"/>
                    </a:cubicBezTo>
                    <a:cubicBezTo>
                      <a:pt x="0" y="22"/>
                      <a:pt x="12" y="0"/>
                      <a:pt x="44" y="0"/>
                    </a:cubicBezTo>
                    <a:cubicBezTo>
                      <a:pt x="76" y="0"/>
                      <a:pt x="115" y="22"/>
                      <a:pt x="115" y="39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406"/>
              <p:cNvSpPr/>
              <p:nvPr/>
            </p:nvSpPr>
            <p:spPr bwMode="auto">
              <a:xfrm>
                <a:off x="14749980" y="28331601"/>
                <a:ext cx="174988" cy="119721"/>
              </a:xfrm>
              <a:custGeom>
                <a:avLst/>
                <a:gdLst>
                  <a:gd name="T0" fmla="*/ 1249 w 113"/>
                  <a:gd name="T1" fmla="*/ 326 h 77"/>
                  <a:gd name="T2" fmla="*/ 848 w 113"/>
                  <a:gd name="T3" fmla="*/ 864 h 77"/>
                  <a:gd name="T4" fmla="*/ 0 w 113"/>
                  <a:gd name="T5" fmla="*/ 504 h 77"/>
                  <a:gd name="T6" fmla="*/ 496 w 113"/>
                  <a:gd name="T7" fmla="*/ 0 h 77"/>
                  <a:gd name="T8" fmla="*/ 1249 w 113"/>
                  <a:gd name="T9" fmla="*/ 326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3" h="77">
                    <a:moveTo>
                      <a:pt x="113" y="29"/>
                    </a:moveTo>
                    <a:cubicBezTo>
                      <a:pt x="113" y="50"/>
                      <a:pt x="108" y="77"/>
                      <a:pt x="77" y="77"/>
                    </a:cubicBezTo>
                    <a:cubicBezTo>
                      <a:pt x="45" y="77"/>
                      <a:pt x="0" y="67"/>
                      <a:pt x="0" y="45"/>
                    </a:cubicBezTo>
                    <a:cubicBezTo>
                      <a:pt x="0" y="24"/>
                      <a:pt x="14" y="0"/>
                      <a:pt x="45" y="0"/>
                    </a:cubicBezTo>
                    <a:cubicBezTo>
                      <a:pt x="77" y="0"/>
                      <a:pt x="113" y="8"/>
                      <a:pt x="113" y="29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407"/>
              <p:cNvSpPr/>
              <p:nvPr/>
            </p:nvSpPr>
            <p:spPr bwMode="auto">
              <a:xfrm>
                <a:off x="14772915" y="28436888"/>
                <a:ext cx="153752" cy="113778"/>
              </a:xfrm>
              <a:custGeom>
                <a:avLst/>
                <a:gdLst>
                  <a:gd name="T0" fmla="*/ 1082 w 99"/>
                  <a:gd name="T1" fmla="*/ 274 h 73"/>
                  <a:gd name="T2" fmla="*/ 457 w 99"/>
                  <a:gd name="T3" fmla="*/ 830 h 73"/>
                  <a:gd name="T4" fmla="*/ 0 w 99"/>
                  <a:gd name="T5" fmla="*/ 503 h 73"/>
                  <a:gd name="T6" fmla="*/ 715 w 99"/>
                  <a:gd name="T7" fmla="*/ 0 h 73"/>
                  <a:gd name="T8" fmla="*/ 1082 w 99"/>
                  <a:gd name="T9" fmla="*/ 274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" h="73">
                    <a:moveTo>
                      <a:pt x="97" y="24"/>
                    </a:moveTo>
                    <a:cubicBezTo>
                      <a:pt x="97" y="49"/>
                      <a:pt x="76" y="73"/>
                      <a:pt x="41" y="73"/>
                    </a:cubicBezTo>
                    <a:cubicBezTo>
                      <a:pt x="6" y="73"/>
                      <a:pt x="0" y="68"/>
                      <a:pt x="0" y="44"/>
                    </a:cubicBezTo>
                    <a:cubicBezTo>
                      <a:pt x="0" y="19"/>
                      <a:pt x="29" y="0"/>
                      <a:pt x="64" y="0"/>
                    </a:cubicBezTo>
                    <a:cubicBezTo>
                      <a:pt x="99" y="0"/>
                      <a:pt x="97" y="0"/>
                      <a:pt x="97" y="24"/>
                    </a:cubicBezTo>
                    <a:close/>
                  </a:path>
                </a:pathLst>
              </a:custGeom>
              <a:solidFill>
                <a:srgbClr val="76B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9" name="Freeform 408"/>
              <p:cNvSpPr/>
              <p:nvPr/>
            </p:nvSpPr>
            <p:spPr bwMode="auto">
              <a:xfrm>
                <a:off x="14605572" y="28314620"/>
                <a:ext cx="180085" cy="164723"/>
              </a:xfrm>
              <a:custGeom>
                <a:avLst/>
                <a:gdLst>
                  <a:gd name="T0" fmla="*/ 1292 w 116"/>
                  <a:gd name="T1" fmla="*/ 503 h 106"/>
                  <a:gd name="T2" fmla="*/ 605 w 116"/>
                  <a:gd name="T3" fmla="*/ 1029 h 106"/>
                  <a:gd name="T4" fmla="*/ 0 w 116"/>
                  <a:gd name="T5" fmla="*/ 895 h 106"/>
                  <a:gd name="T6" fmla="*/ 848 w 116"/>
                  <a:gd name="T7" fmla="*/ 0 h 106"/>
                  <a:gd name="T8" fmla="*/ 1292 w 116"/>
                  <a:gd name="T9" fmla="*/ 503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106">
                    <a:moveTo>
                      <a:pt x="116" y="45"/>
                    </a:moveTo>
                    <a:cubicBezTo>
                      <a:pt x="116" y="71"/>
                      <a:pt x="88" y="92"/>
                      <a:pt x="54" y="92"/>
                    </a:cubicBezTo>
                    <a:cubicBezTo>
                      <a:pt x="20" y="92"/>
                      <a:pt x="0" y="106"/>
                      <a:pt x="0" y="80"/>
                    </a:cubicBezTo>
                    <a:cubicBezTo>
                      <a:pt x="0" y="54"/>
                      <a:pt x="41" y="0"/>
                      <a:pt x="76" y="0"/>
                    </a:cubicBezTo>
                    <a:cubicBezTo>
                      <a:pt x="110" y="0"/>
                      <a:pt x="116" y="19"/>
                      <a:pt x="116" y="45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0" name="Freeform 409"/>
              <p:cNvSpPr/>
              <p:nvPr/>
            </p:nvSpPr>
            <p:spPr bwMode="auto">
              <a:xfrm>
                <a:off x="14692217" y="28022533"/>
                <a:ext cx="183483" cy="136703"/>
              </a:xfrm>
              <a:custGeom>
                <a:avLst/>
                <a:gdLst>
                  <a:gd name="T0" fmla="*/ 1323 w 118"/>
                  <a:gd name="T1" fmla="*/ 582 h 88"/>
                  <a:gd name="T2" fmla="*/ 663 w 118"/>
                  <a:gd name="T3" fmla="*/ 961 h 88"/>
                  <a:gd name="T4" fmla="*/ 148 w 118"/>
                  <a:gd name="T5" fmla="*/ 606 h 88"/>
                  <a:gd name="T6" fmla="*/ 730 w 118"/>
                  <a:gd name="T7" fmla="*/ 0 h 88"/>
                  <a:gd name="T8" fmla="*/ 1323 w 118"/>
                  <a:gd name="T9" fmla="*/ 582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88">
                    <a:moveTo>
                      <a:pt x="118" y="52"/>
                    </a:moveTo>
                    <a:cubicBezTo>
                      <a:pt x="118" y="73"/>
                      <a:pt x="108" y="88"/>
                      <a:pt x="59" y="86"/>
                    </a:cubicBezTo>
                    <a:cubicBezTo>
                      <a:pt x="24" y="84"/>
                      <a:pt x="20" y="75"/>
                      <a:pt x="13" y="54"/>
                    </a:cubicBezTo>
                    <a:cubicBezTo>
                      <a:pt x="0" y="15"/>
                      <a:pt x="31" y="0"/>
                      <a:pt x="65" y="0"/>
                    </a:cubicBezTo>
                    <a:cubicBezTo>
                      <a:pt x="100" y="0"/>
                      <a:pt x="118" y="30"/>
                      <a:pt x="118" y="52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1" name="Freeform 410"/>
              <p:cNvSpPr/>
              <p:nvPr/>
            </p:nvSpPr>
            <p:spPr bwMode="auto">
              <a:xfrm>
                <a:off x="14626808" y="28168576"/>
                <a:ext cx="181784" cy="135005"/>
              </a:xfrm>
              <a:custGeom>
                <a:avLst/>
                <a:gdLst>
                  <a:gd name="T0" fmla="*/ 1094 w 117"/>
                  <a:gd name="T1" fmla="*/ 444 h 87"/>
                  <a:gd name="T2" fmla="*/ 488 w 117"/>
                  <a:gd name="T3" fmla="*/ 972 h 87"/>
                  <a:gd name="T4" fmla="*/ 0 w 117"/>
                  <a:gd name="T5" fmla="*/ 501 h 87"/>
                  <a:gd name="T6" fmla="*/ 929 w 117"/>
                  <a:gd name="T7" fmla="*/ 0 h 87"/>
                  <a:gd name="T8" fmla="*/ 1094 w 117"/>
                  <a:gd name="T9" fmla="*/ 444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" h="87">
                    <a:moveTo>
                      <a:pt x="98" y="40"/>
                    </a:moveTo>
                    <a:cubicBezTo>
                      <a:pt x="98" y="61"/>
                      <a:pt x="77" y="87"/>
                      <a:pt x="44" y="87"/>
                    </a:cubicBezTo>
                    <a:cubicBezTo>
                      <a:pt x="10" y="87"/>
                      <a:pt x="0" y="67"/>
                      <a:pt x="0" y="45"/>
                    </a:cubicBezTo>
                    <a:cubicBezTo>
                      <a:pt x="0" y="24"/>
                      <a:pt x="49" y="0"/>
                      <a:pt x="83" y="0"/>
                    </a:cubicBezTo>
                    <a:cubicBezTo>
                      <a:pt x="117" y="0"/>
                      <a:pt x="98" y="19"/>
                      <a:pt x="98" y="40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2" name="Freeform 411"/>
              <p:cNvSpPr/>
              <p:nvPr/>
            </p:nvSpPr>
            <p:spPr bwMode="auto">
              <a:xfrm>
                <a:off x="14861258" y="28109140"/>
                <a:ext cx="164795" cy="127363"/>
              </a:xfrm>
              <a:custGeom>
                <a:avLst/>
                <a:gdLst>
                  <a:gd name="T0" fmla="*/ 1025 w 106"/>
                  <a:gd name="T1" fmla="*/ 428 h 82"/>
                  <a:gd name="T2" fmla="*/ 932 w 106"/>
                  <a:gd name="T3" fmla="*/ 916 h 82"/>
                  <a:gd name="T4" fmla="*/ 0 w 106"/>
                  <a:gd name="T5" fmla="*/ 488 h 82"/>
                  <a:gd name="T6" fmla="*/ 606 w 106"/>
                  <a:gd name="T7" fmla="*/ 0 h 82"/>
                  <a:gd name="T8" fmla="*/ 1025 w 106"/>
                  <a:gd name="T9" fmla="*/ 428 h 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6" h="82">
                    <a:moveTo>
                      <a:pt x="91" y="38"/>
                    </a:moveTo>
                    <a:cubicBezTo>
                      <a:pt x="91" y="58"/>
                      <a:pt x="106" y="82"/>
                      <a:pt x="83" y="82"/>
                    </a:cubicBezTo>
                    <a:cubicBezTo>
                      <a:pt x="60" y="82"/>
                      <a:pt x="0" y="64"/>
                      <a:pt x="0" y="44"/>
                    </a:cubicBezTo>
                    <a:cubicBezTo>
                      <a:pt x="0" y="24"/>
                      <a:pt x="31" y="0"/>
                      <a:pt x="54" y="0"/>
                    </a:cubicBezTo>
                    <a:cubicBezTo>
                      <a:pt x="77" y="0"/>
                      <a:pt x="91" y="17"/>
                      <a:pt x="91" y="38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412"/>
              <p:cNvSpPr/>
              <p:nvPr/>
            </p:nvSpPr>
            <p:spPr bwMode="auto">
              <a:xfrm>
                <a:off x="15033698" y="28115933"/>
                <a:ext cx="177536" cy="140949"/>
              </a:xfrm>
              <a:custGeom>
                <a:avLst/>
                <a:gdLst>
                  <a:gd name="T0" fmla="*/ 1287 w 114"/>
                  <a:gd name="T1" fmla="*/ 633 h 91"/>
                  <a:gd name="T2" fmla="*/ 501 w 114"/>
                  <a:gd name="T3" fmla="*/ 1009 h 91"/>
                  <a:gd name="T4" fmla="*/ 0 w 114"/>
                  <a:gd name="T5" fmla="*/ 443 h 91"/>
                  <a:gd name="T6" fmla="*/ 689 w 114"/>
                  <a:gd name="T7" fmla="*/ 0 h 91"/>
                  <a:gd name="T8" fmla="*/ 1287 w 114"/>
                  <a:gd name="T9" fmla="*/ 633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57"/>
                    </a:moveTo>
                    <a:cubicBezTo>
                      <a:pt x="114" y="79"/>
                      <a:pt x="73" y="91"/>
                      <a:pt x="44" y="91"/>
                    </a:cubicBezTo>
                    <a:cubicBezTo>
                      <a:pt x="15" y="91"/>
                      <a:pt x="0" y="62"/>
                      <a:pt x="0" y="40"/>
                    </a:cubicBezTo>
                    <a:cubicBezTo>
                      <a:pt x="0" y="18"/>
                      <a:pt x="32" y="0"/>
                      <a:pt x="61" y="0"/>
                    </a:cubicBezTo>
                    <a:cubicBezTo>
                      <a:pt x="90" y="0"/>
                      <a:pt x="114" y="35"/>
                      <a:pt x="114" y="57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413"/>
              <p:cNvSpPr/>
              <p:nvPr/>
            </p:nvSpPr>
            <p:spPr bwMode="auto">
              <a:xfrm>
                <a:off x="14889291" y="28278958"/>
                <a:ext cx="166494" cy="144345"/>
              </a:xfrm>
              <a:custGeom>
                <a:avLst/>
                <a:gdLst>
                  <a:gd name="T0" fmla="*/ 1174 w 107"/>
                  <a:gd name="T1" fmla="*/ 515 h 93"/>
                  <a:gd name="T2" fmla="*/ 835 w 107"/>
                  <a:gd name="T3" fmla="*/ 1038 h 93"/>
                  <a:gd name="T4" fmla="*/ 0 w 107"/>
                  <a:gd name="T5" fmla="*/ 738 h 93"/>
                  <a:gd name="T6" fmla="*/ 517 w 107"/>
                  <a:gd name="T7" fmla="*/ 0 h 93"/>
                  <a:gd name="T8" fmla="*/ 1174 w 107"/>
                  <a:gd name="T9" fmla="*/ 515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93">
                    <a:moveTo>
                      <a:pt x="104" y="46"/>
                    </a:moveTo>
                    <a:cubicBezTo>
                      <a:pt x="104" y="68"/>
                      <a:pt x="107" y="93"/>
                      <a:pt x="74" y="93"/>
                    </a:cubicBezTo>
                    <a:cubicBezTo>
                      <a:pt x="41" y="93"/>
                      <a:pt x="0" y="87"/>
                      <a:pt x="0" y="66"/>
                    </a:cubicBezTo>
                    <a:cubicBezTo>
                      <a:pt x="0" y="44"/>
                      <a:pt x="12" y="0"/>
                      <a:pt x="46" y="0"/>
                    </a:cubicBezTo>
                    <a:cubicBezTo>
                      <a:pt x="79" y="0"/>
                      <a:pt x="104" y="24"/>
                      <a:pt x="104" y="46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Freeform 414"/>
              <p:cNvSpPr/>
              <p:nvPr/>
            </p:nvSpPr>
            <p:spPr bwMode="auto">
              <a:xfrm>
                <a:off x="15080418" y="28357923"/>
                <a:ext cx="172440" cy="119721"/>
              </a:xfrm>
              <a:custGeom>
                <a:avLst/>
                <a:gdLst>
                  <a:gd name="T0" fmla="*/ 1240 w 111"/>
                  <a:gd name="T1" fmla="*/ 363 h 77"/>
                  <a:gd name="T2" fmla="*/ 448 w 111"/>
                  <a:gd name="T3" fmla="*/ 864 h 77"/>
                  <a:gd name="T4" fmla="*/ 0 w 111"/>
                  <a:gd name="T5" fmla="*/ 436 h 77"/>
                  <a:gd name="T6" fmla="*/ 752 w 111"/>
                  <a:gd name="T7" fmla="*/ 0 h 77"/>
                  <a:gd name="T8" fmla="*/ 1240 w 111"/>
                  <a:gd name="T9" fmla="*/ 363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" h="77">
                    <a:moveTo>
                      <a:pt x="111" y="32"/>
                    </a:moveTo>
                    <a:cubicBezTo>
                      <a:pt x="111" y="53"/>
                      <a:pt x="78" y="77"/>
                      <a:pt x="40" y="77"/>
                    </a:cubicBezTo>
                    <a:cubicBezTo>
                      <a:pt x="3" y="77"/>
                      <a:pt x="0" y="61"/>
                      <a:pt x="0" y="39"/>
                    </a:cubicBezTo>
                    <a:cubicBezTo>
                      <a:pt x="0" y="18"/>
                      <a:pt x="30" y="0"/>
                      <a:pt x="67" y="0"/>
                    </a:cubicBezTo>
                    <a:cubicBezTo>
                      <a:pt x="105" y="0"/>
                      <a:pt x="111" y="10"/>
                      <a:pt x="111" y="32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415"/>
              <p:cNvSpPr/>
              <p:nvPr/>
            </p:nvSpPr>
            <p:spPr bwMode="auto">
              <a:xfrm>
                <a:off x="14754227" y="28087913"/>
                <a:ext cx="59462" cy="32265"/>
              </a:xfrm>
              <a:custGeom>
                <a:avLst/>
                <a:gdLst>
                  <a:gd name="T0" fmla="*/ 424 w 38"/>
                  <a:gd name="T1" fmla="*/ 161 h 21"/>
                  <a:gd name="T2" fmla="*/ 193 w 38"/>
                  <a:gd name="T3" fmla="*/ 203 h 21"/>
                  <a:gd name="T4" fmla="*/ 13 w 38"/>
                  <a:gd name="T5" fmla="*/ 65 h 21"/>
                  <a:gd name="T6" fmla="*/ 245 w 38"/>
                  <a:gd name="T7" fmla="*/ 24 h 21"/>
                  <a:gd name="T8" fmla="*/ 424 w 38"/>
                  <a:gd name="T9" fmla="*/ 161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21">
                    <a:moveTo>
                      <a:pt x="37" y="15"/>
                    </a:moveTo>
                    <a:cubicBezTo>
                      <a:pt x="36" y="19"/>
                      <a:pt x="27" y="21"/>
                      <a:pt x="17" y="19"/>
                    </a:cubicBezTo>
                    <a:cubicBezTo>
                      <a:pt x="7" y="16"/>
                      <a:pt x="0" y="11"/>
                      <a:pt x="1" y="6"/>
                    </a:cubicBezTo>
                    <a:cubicBezTo>
                      <a:pt x="2" y="2"/>
                      <a:pt x="11" y="0"/>
                      <a:pt x="21" y="2"/>
                    </a:cubicBezTo>
                    <a:cubicBezTo>
                      <a:pt x="31" y="5"/>
                      <a:pt x="38" y="10"/>
                      <a:pt x="37" y="15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Freeform 416"/>
              <p:cNvSpPr/>
              <p:nvPr/>
            </p:nvSpPr>
            <p:spPr bwMode="auto">
              <a:xfrm>
                <a:off x="14904581" y="28165180"/>
                <a:ext cx="44172" cy="24624"/>
              </a:xfrm>
              <a:custGeom>
                <a:avLst/>
                <a:gdLst>
                  <a:gd name="T0" fmla="*/ 321 w 28"/>
                  <a:gd name="T1" fmla="*/ 118 h 16"/>
                  <a:gd name="T2" fmla="*/ 156 w 28"/>
                  <a:gd name="T3" fmla="*/ 161 h 16"/>
                  <a:gd name="T4" fmla="*/ 13 w 28"/>
                  <a:gd name="T5" fmla="*/ 65 h 16"/>
                  <a:gd name="T6" fmla="*/ 180 w 28"/>
                  <a:gd name="T7" fmla="*/ 24 h 16"/>
                  <a:gd name="T8" fmla="*/ 321 w 28"/>
                  <a:gd name="T9" fmla="*/ 11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" h="16">
                    <a:moveTo>
                      <a:pt x="27" y="11"/>
                    </a:moveTo>
                    <a:cubicBezTo>
                      <a:pt x="27" y="14"/>
                      <a:pt x="20" y="16"/>
                      <a:pt x="13" y="15"/>
                    </a:cubicBezTo>
                    <a:cubicBezTo>
                      <a:pt x="5" y="13"/>
                      <a:pt x="0" y="9"/>
                      <a:pt x="1" y="6"/>
                    </a:cubicBezTo>
                    <a:cubicBezTo>
                      <a:pt x="1" y="2"/>
                      <a:pt x="8" y="0"/>
                      <a:pt x="15" y="2"/>
                    </a:cubicBezTo>
                    <a:cubicBezTo>
                      <a:pt x="23" y="3"/>
                      <a:pt x="28" y="7"/>
                      <a:pt x="27" y="11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417"/>
              <p:cNvSpPr/>
              <p:nvPr/>
            </p:nvSpPr>
            <p:spPr bwMode="auto">
              <a:xfrm>
                <a:off x="15116096" y="28151595"/>
                <a:ext cx="59462" cy="49247"/>
              </a:xfrm>
              <a:custGeom>
                <a:avLst/>
                <a:gdLst>
                  <a:gd name="T0" fmla="*/ 400 w 38"/>
                  <a:gd name="T1" fmla="*/ 303 h 32"/>
                  <a:gd name="T2" fmla="*/ 149 w 38"/>
                  <a:gd name="T3" fmla="*/ 250 h 32"/>
                  <a:gd name="T4" fmla="*/ 37 w 38"/>
                  <a:gd name="T5" fmla="*/ 44 h 32"/>
                  <a:gd name="T6" fmla="*/ 274 w 38"/>
                  <a:gd name="T7" fmla="*/ 96 h 32"/>
                  <a:gd name="T8" fmla="*/ 400 w 38"/>
                  <a:gd name="T9" fmla="*/ 303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32">
                    <a:moveTo>
                      <a:pt x="35" y="28"/>
                    </a:moveTo>
                    <a:cubicBezTo>
                      <a:pt x="32" y="32"/>
                      <a:pt x="22" y="30"/>
                      <a:pt x="13" y="23"/>
                    </a:cubicBezTo>
                    <a:cubicBezTo>
                      <a:pt x="5" y="16"/>
                      <a:pt x="0" y="8"/>
                      <a:pt x="3" y="4"/>
                    </a:cubicBezTo>
                    <a:cubicBezTo>
                      <a:pt x="6" y="0"/>
                      <a:pt x="16" y="2"/>
                      <a:pt x="24" y="9"/>
                    </a:cubicBezTo>
                    <a:cubicBezTo>
                      <a:pt x="33" y="15"/>
                      <a:pt x="38" y="24"/>
                      <a:pt x="35" y="28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418"/>
              <p:cNvSpPr/>
              <p:nvPr/>
            </p:nvSpPr>
            <p:spPr bwMode="auto">
              <a:xfrm>
                <a:off x="15131386" y="28401227"/>
                <a:ext cx="45021" cy="33114"/>
              </a:xfrm>
              <a:custGeom>
                <a:avLst/>
                <a:gdLst>
                  <a:gd name="T0" fmla="*/ 300 w 29"/>
                  <a:gd name="T1" fmla="*/ 225 h 21"/>
                  <a:gd name="T2" fmla="*/ 124 w 29"/>
                  <a:gd name="T3" fmla="*/ 193 h 21"/>
                  <a:gd name="T4" fmla="*/ 13 w 29"/>
                  <a:gd name="T5" fmla="*/ 37 h 21"/>
                  <a:gd name="T6" fmla="*/ 190 w 29"/>
                  <a:gd name="T7" fmla="*/ 69 h 21"/>
                  <a:gd name="T8" fmla="*/ 300 w 29"/>
                  <a:gd name="T9" fmla="*/ 225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" h="21">
                    <a:moveTo>
                      <a:pt x="27" y="19"/>
                    </a:moveTo>
                    <a:cubicBezTo>
                      <a:pt x="25" y="21"/>
                      <a:pt x="18" y="20"/>
                      <a:pt x="11" y="16"/>
                    </a:cubicBezTo>
                    <a:cubicBezTo>
                      <a:pt x="4" y="12"/>
                      <a:pt x="0" y="6"/>
                      <a:pt x="1" y="3"/>
                    </a:cubicBezTo>
                    <a:cubicBezTo>
                      <a:pt x="3" y="0"/>
                      <a:pt x="10" y="2"/>
                      <a:pt x="17" y="6"/>
                    </a:cubicBezTo>
                    <a:cubicBezTo>
                      <a:pt x="24" y="10"/>
                      <a:pt x="29" y="16"/>
                      <a:pt x="27" y="19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0" name="Oval 419"/>
              <p:cNvSpPr>
                <a:spLocks noChangeArrowheads="1"/>
              </p:cNvSpPr>
              <p:nvPr/>
            </p:nvSpPr>
            <p:spPr bwMode="auto">
              <a:xfrm>
                <a:off x="14939409" y="28317167"/>
                <a:ext cx="56064" cy="33114"/>
              </a:xfrm>
              <a:prstGeom prst="ellipse">
                <a:avLst/>
              </a:pr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fr-FR" altLang="fr-FR" sz="690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420"/>
              <p:cNvSpPr/>
              <p:nvPr/>
            </p:nvSpPr>
            <p:spPr bwMode="auto">
              <a:xfrm>
                <a:off x="14690518" y="28230560"/>
                <a:ext cx="52666" cy="32265"/>
              </a:xfrm>
              <a:custGeom>
                <a:avLst/>
                <a:gdLst>
                  <a:gd name="T0" fmla="*/ 352 w 34"/>
                  <a:gd name="T1" fmla="*/ 197 h 21"/>
                  <a:gd name="T2" fmla="*/ 157 w 34"/>
                  <a:gd name="T3" fmla="*/ 170 h 21"/>
                  <a:gd name="T4" fmla="*/ 13 w 34"/>
                  <a:gd name="T5" fmla="*/ 29 h 21"/>
                  <a:gd name="T6" fmla="*/ 219 w 34"/>
                  <a:gd name="T7" fmla="*/ 52 h 21"/>
                  <a:gd name="T8" fmla="*/ 352 w 34"/>
                  <a:gd name="T9" fmla="*/ 197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" h="21">
                    <a:moveTo>
                      <a:pt x="32" y="18"/>
                    </a:moveTo>
                    <a:cubicBezTo>
                      <a:pt x="31" y="21"/>
                      <a:pt x="23" y="20"/>
                      <a:pt x="14" y="16"/>
                    </a:cubicBezTo>
                    <a:cubicBezTo>
                      <a:pt x="6" y="12"/>
                      <a:pt x="0" y="7"/>
                      <a:pt x="1" y="3"/>
                    </a:cubicBezTo>
                    <a:cubicBezTo>
                      <a:pt x="3" y="0"/>
                      <a:pt x="11" y="1"/>
                      <a:pt x="20" y="5"/>
                    </a:cubicBezTo>
                    <a:cubicBezTo>
                      <a:pt x="28" y="9"/>
                      <a:pt x="34" y="14"/>
                      <a:pt x="32" y="18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421"/>
              <p:cNvSpPr/>
              <p:nvPr/>
            </p:nvSpPr>
            <p:spPr bwMode="auto">
              <a:xfrm>
                <a:off x="14692217" y="28022533"/>
                <a:ext cx="125720" cy="133307"/>
              </a:xfrm>
              <a:custGeom>
                <a:avLst/>
                <a:gdLst>
                  <a:gd name="T0" fmla="*/ 415 w 81"/>
                  <a:gd name="T1" fmla="*/ 602 h 86"/>
                  <a:gd name="T2" fmla="*/ 835 w 81"/>
                  <a:gd name="T3" fmla="*/ 13 h 86"/>
                  <a:gd name="T4" fmla="*/ 724 w 81"/>
                  <a:gd name="T5" fmla="*/ 0 h 86"/>
                  <a:gd name="T6" fmla="*/ 146 w 81"/>
                  <a:gd name="T7" fmla="*/ 602 h 86"/>
                  <a:gd name="T8" fmla="*/ 658 w 81"/>
                  <a:gd name="T9" fmla="*/ 957 h 86"/>
                  <a:gd name="T10" fmla="*/ 901 w 81"/>
                  <a:gd name="T11" fmla="*/ 957 h 86"/>
                  <a:gd name="T12" fmla="*/ 415 w 81"/>
                  <a:gd name="T13" fmla="*/ 602 h 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86">
                    <a:moveTo>
                      <a:pt x="37" y="54"/>
                    </a:moveTo>
                    <a:cubicBezTo>
                      <a:pt x="26" y="21"/>
                      <a:pt x="47" y="4"/>
                      <a:pt x="75" y="1"/>
                    </a:cubicBezTo>
                    <a:cubicBezTo>
                      <a:pt x="72" y="0"/>
                      <a:pt x="69" y="0"/>
                      <a:pt x="65" y="0"/>
                    </a:cubicBezTo>
                    <a:cubicBezTo>
                      <a:pt x="31" y="0"/>
                      <a:pt x="0" y="15"/>
                      <a:pt x="13" y="54"/>
                    </a:cubicBezTo>
                    <a:cubicBezTo>
                      <a:pt x="20" y="75"/>
                      <a:pt x="24" y="84"/>
                      <a:pt x="59" y="86"/>
                    </a:cubicBezTo>
                    <a:cubicBezTo>
                      <a:pt x="67" y="86"/>
                      <a:pt x="75" y="86"/>
                      <a:pt x="81" y="86"/>
                    </a:cubicBezTo>
                    <a:cubicBezTo>
                      <a:pt x="48" y="83"/>
                      <a:pt x="44" y="74"/>
                      <a:pt x="37" y="54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422"/>
              <p:cNvSpPr/>
              <p:nvPr/>
            </p:nvSpPr>
            <p:spPr bwMode="auto">
              <a:xfrm>
                <a:off x="14626808" y="28168576"/>
                <a:ext cx="146107" cy="135005"/>
              </a:xfrm>
              <a:custGeom>
                <a:avLst/>
                <a:gdLst>
                  <a:gd name="T0" fmla="*/ 271 w 94"/>
                  <a:gd name="T1" fmla="*/ 501 h 87"/>
                  <a:gd name="T2" fmla="*/ 1054 w 94"/>
                  <a:gd name="T3" fmla="*/ 13 h 87"/>
                  <a:gd name="T4" fmla="*/ 931 w 94"/>
                  <a:gd name="T5" fmla="*/ 0 h 87"/>
                  <a:gd name="T6" fmla="*/ 0 w 94"/>
                  <a:gd name="T7" fmla="*/ 501 h 87"/>
                  <a:gd name="T8" fmla="*/ 496 w 94"/>
                  <a:gd name="T9" fmla="*/ 972 h 87"/>
                  <a:gd name="T10" fmla="*/ 620 w 94"/>
                  <a:gd name="T11" fmla="*/ 959 h 87"/>
                  <a:gd name="T12" fmla="*/ 271 w 94"/>
                  <a:gd name="T13" fmla="*/ 501 h 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4" h="87">
                    <a:moveTo>
                      <a:pt x="24" y="45"/>
                    </a:moveTo>
                    <a:cubicBezTo>
                      <a:pt x="24" y="27"/>
                      <a:pt x="62" y="5"/>
                      <a:pt x="94" y="1"/>
                    </a:cubicBezTo>
                    <a:cubicBezTo>
                      <a:pt x="91" y="0"/>
                      <a:pt x="87" y="0"/>
                      <a:pt x="83" y="0"/>
                    </a:cubicBezTo>
                    <a:cubicBezTo>
                      <a:pt x="49" y="0"/>
                      <a:pt x="0" y="24"/>
                      <a:pt x="0" y="45"/>
                    </a:cubicBezTo>
                    <a:cubicBezTo>
                      <a:pt x="0" y="67"/>
                      <a:pt x="10" y="87"/>
                      <a:pt x="44" y="87"/>
                    </a:cubicBezTo>
                    <a:cubicBezTo>
                      <a:pt x="48" y="87"/>
                      <a:pt x="51" y="87"/>
                      <a:pt x="55" y="86"/>
                    </a:cubicBezTo>
                    <a:cubicBezTo>
                      <a:pt x="31" y="82"/>
                      <a:pt x="24" y="64"/>
                      <a:pt x="24" y="45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423"/>
              <p:cNvSpPr/>
              <p:nvPr/>
            </p:nvSpPr>
            <p:spPr bwMode="auto">
              <a:xfrm>
                <a:off x="14861258" y="28109140"/>
                <a:ext cx="141859" cy="127363"/>
              </a:xfrm>
              <a:custGeom>
                <a:avLst/>
                <a:gdLst>
                  <a:gd name="T0" fmla="*/ 273 w 91"/>
                  <a:gd name="T1" fmla="*/ 488 h 82"/>
                  <a:gd name="T2" fmla="*/ 762 w 91"/>
                  <a:gd name="T3" fmla="*/ 24 h 82"/>
                  <a:gd name="T4" fmla="*/ 613 w 91"/>
                  <a:gd name="T5" fmla="*/ 0 h 82"/>
                  <a:gd name="T6" fmla="*/ 0 w 91"/>
                  <a:gd name="T7" fmla="*/ 488 h 82"/>
                  <a:gd name="T8" fmla="*/ 940 w 91"/>
                  <a:gd name="T9" fmla="*/ 916 h 82"/>
                  <a:gd name="T10" fmla="*/ 1031 w 91"/>
                  <a:gd name="T11" fmla="*/ 893 h 82"/>
                  <a:gd name="T12" fmla="*/ 273 w 91"/>
                  <a:gd name="T13" fmla="*/ 488 h 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1" h="82">
                    <a:moveTo>
                      <a:pt x="24" y="44"/>
                    </a:moveTo>
                    <a:cubicBezTo>
                      <a:pt x="24" y="27"/>
                      <a:pt x="46" y="8"/>
                      <a:pt x="67" y="2"/>
                    </a:cubicBezTo>
                    <a:cubicBezTo>
                      <a:pt x="63" y="0"/>
                      <a:pt x="59" y="0"/>
                      <a:pt x="54" y="0"/>
                    </a:cubicBezTo>
                    <a:cubicBezTo>
                      <a:pt x="31" y="0"/>
                      <a:pt x="0" y="24"/>
                      <a:pt x="0" y="44"/>
                    </a:cubicBezTo>
                    <a:cubicBezTo>
                      <a:pt x="0" y="64"/>
                      <a:pt x="60" y="82"/>
                      <a:pt x="83" y="82"/>
                    </a:cubicBezTo>
                    <a:cubicBezTo>
                      <a:pt x="87" y="82"/>
                      <a:pt x="89" y="81"/>
                      <a:pt x="91" y="80"/>
                    </a:cubicBezTo>
                    <a:cubicBezTo>
                      <a:pt x="64" y="75"/>
                      <a:pt x="24" y="61"/>
                      <a:pt x="24" y="44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424"/>
              <p:cNvSpPr/>
              <p:nvPr/>
            </p:nvSpPr>
            <p:spPr bwMode="auto">
              <a:xfrm>
                <a:off x="15033698" y="28115933"/>
                <a:ext cx="110429" cy="140949"/>
              </a:xfrm>
              <a:custGeom>
                <a:avLst/>
                <a:gdLst>
                  <a:gd name="T0" fmla="*/ 271 w 71"/>
                  <a:gd name="T1" fmla="*/ 443 h 91"/>
                  <a:gd name="T2" fmla="*/ 798 w 71"/>
                  <a:gd name="T3" fmla="*/ 13 h 91"/>
                  <a:gd name="T4" fmla="*/ 687 w 71"/>
                  <a:gd name="T5" fmla="*/ 0 h 91"/>
                  <a:gd name="T6" fmla="*/ 0 w 71"/>
                  <a:gd name="T7" fmla="*/ 443 h 91"/>
                  <a:gd name="T8" fmla="*/ 496 w 71"/>
                  <a:gd name="T9" fmla="*/ 1009 h 91"/>
                  <a:gd name="T10" fmla="*/ 665 w 71"/>
                  <a:gd name="T11" fmla="*/ 994 h 91"/>
                  <a:gd name="T12" fmla="*/ 271 w 71"/>
                  <a:gd name="T13" fmla="*/ 443 h 9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1" h="91">
                    <a:moveTo>
                      <a:pt x="24" y="40"/>
                    </a:moveTo>
                    <a:cubicBezTo>
                      <a:pt x="24" y="22"/>
                      <a:pt x="46" y="6"/>
                      <a:pt x="71" y="1"/>
                    </a:cubicBezTo>
                    <a:cubicBezTo>
                      <a:pt x="68" y="0"/>
                      <a:pt x="64" y="0"/>
                      <a:pt x="61" y="0"/>
                    </a:cubicBezTo>
                    <a:cubicBezTo>
                      <a:pt x="32" y="0"/>
                      <a:pt x="0" y="18"/>
                      <a:pt x="0" y="40"/>
                    </a:cubicBezTo>
                    <a:cubicBezTo>
                      <a:pt x="0" y="62"/>
                      <a:pt x="15" y="91"/>
                      <a:pt x="44" y="91"/>
                    </a:cubicBezTo>
                    <a:cubicBezTo>
                      <a:pt x="49" y="91"/>
                      <a:pt x="54" y="91"/>
                      <a:pt x="59" y="90"/>
                    </a:cubicBezTo>
                    <a:cubicBezTo>
                      <a:pt x="36" y="85"/>
                      <a:pt x="24" y="59"/>
                      <a:pt x="24" y="40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425"/>
              <p:cNvSpPr/>
              <p:nvPr/>
            </p:nvSpPr>
            <p:spPr bwMode="auto">
              <a:xfrm>
                <a:off x="14889291" y="28278958"/>
                <a:ext cx="125720" cy="144345"/>
              </a:xfrm>
              <a:custGeom>
                <a:avLst/>
                <a:gdLst>
                  <a:gd name="T0" fmla="*/ 267 w 81"/>
                  <a:gd name="T1" fmla="*/ 738 h 93"/>
                  <a:gd name="T2" fmla="*/ 658 w 81"/>
                  <a:gd name="T3" fmla="*/ 24 h 93"/>
                  <a:gd name="T4" fmla="*/ 512 w 81"/>
                  <a:gd name="T5" fmla="*/ 0 h 93"/>
                  <a:gd name="T6" fmla="*/ 0 w 81"/>
                  <a:gd name="T7" fmla="*/ 738 h 93"/>
                  <a:gd name="T8" fmla="*/ 824 w 81"/>
                  <a:gd name="T9" fmla="*/ 1038 h 93"/>
                  <a:gd name="T10" fmla="*/ 901 w 81"/>
                  <a:gd name="T11" fmla="*/ 1038 h 93"/>
                  <a:gd name="T12" fmla="*/ 267 w 81"/>
                  <a:gd name="T13" fmla="*/ 738 h 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93">
                    <a:moveTo>
                      <a:pt x="24" y="66"/>
                    </a:moveTo>
                    <a:cubicBezTo>
                      <a:pt x="24" y="46"/>
                      <a:pt x="34" y="10"/>
                      <a:pt x="59" y="2"/>
                    </a:cubicBezTo>
                    <a:cubicBezTo>
                      <a:pt x="55" y="1"/>
                      <a:pt x="50" y="0"/>
                      <a:pt x="46" y="0"/>
                    </a:cubicBezTo>
                    <a:cubicBezTo>
                      <a:pt x="12" y="0"/>
                      <a:pt x="0" y="44"/>
                      <a:pt x="0" y="66"/>
                    </a:cubicBezTo>
                    <a:cubicBezTo>
                      <a:pt x="0" y="87"/>
                      <a:pt x="41" y="93"/>
                      <a:pt x="74" y="93"/>
                    </a:cubicBezTo>
                    <a:cubicBezTo>
                      <a:pt x="77" y="93"/>
                      <a:pt x="79" y="93"/>
                      <a:pt x="81" y="93"/>
                    </a:cubicBezTo>
                    <a:cubicBezTo>
                      <a:pt x="53" y="91"/>
                      <a:pt x="24" y="84"/>
                      <a:pt x="24" y="66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426"/>
              <p:cNvSpPr/>
              <p:nvPr/>
            </p:nvSpPr>
            <p:spPr bwMode="auto">
              <a:xfrm>
                <a:off x="15080418" y="28357923"/>
                <a:ext cx="125720" cy="119721"/>
              </a:xfrm>
              <a:custGeom>
                <a:avLst/>
                <a:gdLst>
                  <a:gd name="T0" fmla="*/ 267 w 81"/>
                  <a:gd name="T1" fmla="*/ 436 h 77"/>
                  <a:gd name="T2" fmla="*/ 901 w 81"/>
                  <a:gd name="T3" fmla="*/ 13 h 77"/>
                  <a:gd name="T4" fmla="*/ 744 w 81"/>
                  <a:gd name="T5" fmla="*/ 0 h 77"/>
                  <a:gd name="T6" fmla="*/ 0 w 81"/>
                  <a:gd name="T7" fmla="*/ 436 h 77"/>
                  <a:gd name="T8" fmla="*/ 444 w 81"/>
                  <a:gd name="T9" fmla="*/ 864 h 77"/>
                  <a:gd name="T10" fmla="*/ 568 w 81"/>
                  <a:gd name="T11" fmla="*/ 864 h 77"/>
                  <a:gd name="T12" fmla="*/ 267 w 81"/>
                  <a:gd name="T13" fmla="*/ 436 h 7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77">
                    <a:moveTo>
                      <a:pt x="24" y="39"/>
                    </a:moveTo>
                    <a:cubicBezTo>
                      <a:pt x="24" y="20"/>
                      <a:pt x="48" y="4"/>
                      <a:pt x="81" y="1"/>
                    </a:cubicBezTo>
                    <a:cubicBezTo>
                      <a:pt x="77" y="1"/>
                      <a:pt x="72" y="0"/>
                      <a:pt x="67" y="0"/>
                    </a:cubicBezTo>
                    <a:cubicBezTo>
                      <a:pt x="30" y="0"/>
                      <a:pt x="0" y="18"/>
                      <a:pt x="0" y="39"/>
                    </a:cubicBezTo>
                    <a:cubicBezTo>
                      <a:pt x="0" y="61"/>
                      <a:pt x="3" y="77"/>
                      <a:pt x="40" y="77"/>
                    </a:cubicBezTo>
                    <a:cubicBezTo>
                      <a:pt x="44" y="77"/>
                      <a:pt x="48" y="77"/>
                      <a:pt x="51" y="77"/>
                    </a:cubicBezTo>
                    <a:cubicBezTo>
                      <a:pt x="26" y="73"/>
                      <a:pt x="24" y="58"/>
                      <a:pt x="24" y="39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427"/>
              <p:cNvSpPr/>
              <p:nvPr/>
            </p:nvSpPr>
            <p:spPr bwMode="auto">
              <a:xfrm>
                <a:off x="14692217" y="28022533"/>
                <a:ext cx="183483" cy="136703"/>
              </a:xfrm>
              <a:custGeom>
                <a:avLst/>
                <a:gdLst>
                  <a:gd name="T0" fmla="*/ 1323 w 118"/>
                  <a:gd name="T1" fmla="*/ 582 h 88"/>
                  <a:gd name="T2" fmla="*/ 663 w 118"/>
                  <a:gd name="T3" fmla="*/ 961 h 88"/>
                  <a:gd name="T4" fmla="*/ 148 w 118"/>
                  <a:gd name="T5" fmla="*/ 606 h 88"/>
                  <a:gd name="T6" fmla="*/ 730 w 118"/>
                  <a:gd name="T7" fmla="*/ 0 h 88"/>
                  <a:gd name="T8" fmla="*/ 1323 w 118"/>
                  <a:gd name="T9" fmla="*/ 582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88">
                    <a:moveTo>
                      <a:pt x="118" y="52"/>
                    </a:moveTo>
                    <a:cubicBezTo>
                      <a:pt x="118" y="73"/>
                      <a:pt x="108" y="88"/>
                      <a:pt x="59" y="86"/>
                    </a:cubicBezTo>
                    <a:cubicBezTo>
                      <a:pt x="24" y="84"/>
                      <a:pt x="20" y="75"/>
                      <a:pt x="13" y="54"/>
                    </a:cubicBezTo>
                    <a:cubicBezTo>
                      <a:pt x="0" y="15"/>
                      <a:pt x="31" y="0"/>
                      <a:pt x="65" y="0"/>
                    </a:cubicBezTo>
                    <a:cubicBezTo>
                      <a:pt x="100" y="0"/>
                      <a:pt x="118" y="30"/>
                      <a:pt x="118" y="52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 w="6350" cap="flat">
                <a:solidFill>
                  <a:srgbClr val="343434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428"/>
              <p:cNvSpPr/>
              <p:nvPr/>
            </p:nvSpPr>
            <p:spPr bwMode="auto">
              <a:xfrm>
                <a:off x="14861258" y="28109140"/>
                <a:ext cx="164795" cy="127363"/>
              </a:xfrm>
              <a:custGeom>
                <a:avLst/>
                <a:gdLst>
                  <a:gd name="T0" fmla="*/ 1025 w 106"/>
                  <a:gd name="T1" fmla="*/ 428 h 82"/>
                  <a:gd name="T2" fmla="*/ 932 w 106"/>
                  <a:gd name="T3" fmla="*/ 916 h 82"/>
                  <a:gd name="T4" fmla="*/ 0 w 106"/>
                  <a:gd name="T5" fmla="*/ 488 h 82"/>
                  <a:gd name="T6" fmla="*/ 606 w 106"/>
                  <a:gd name="T7" fmla="*/ 0 h 82"/>
                  <a:gd name="T8" fmla="*/ 1025 w 106"/>
                  <a:gd name="T9" fmla="*/ 428 h 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6" h="82">
                    <a:moveTo>
                      <a:pt x="91" y="38"/>
                    </a:moveTo>
                    <a:cubicBezTo>
                      <a:pt x="91" y="58"/>
                      <a:pt x="106" y="82"/>
                      <a:pt x="83" y="82"/>
                    </a:cubicBezTo>
                    <a:cubicBezTo>
                      <a:pt x="60" y="82"/>
                      <a:pt x="0" y="64"/>
                      <a:pt x="0" y="44"/>
                    </a:cubicBezTo>
                    <a:cubicBezTo>
                      <a:pt x="0" y="24"/>
                      <a:pt x="31" y="0"/>
                      <a:pt x="54" y="0"/>
                    </a:cubicBezTo>
                    <a:cubicBezTo>
                      <a:pt x="77" y="0"/>
                      <a:pt x="91" y="17"/>
                      <a:pt x="91" y="38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 w="6350" cap="flat">
                <a:solidFill>
                  <a:srgbClr val="343434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429"/>
              <p:cNvSpPr/>
              <p:nvPr/>
            </p:nvSpPr>
            <p:spPr bwMode="auto">
              <a:xfrm>
                <a:off x="14626808" y="28168576"/>
                <a:ext cx="181784" cy="135005"/>
              </a:xfrm>
              <a:custGeom>
                <a:avLst/>
                <a:gdLst>
                  <a:gd name="T0" fmla="*/ 1094 w 117"/>
                  <a:gd name="T1" fmla="*/ 444 h 87"/>
                  <a:gd name="T2" fmla="*/ 488 w 117"/>
                  <a:gd name="T3" fmla="*/ 972 h 87"/>
                  <a:gd name="T4" fmla="*/ 0 w 117"/>
                  <a:gd name="T5" fmla="*/ 501 h 87"/>
                  <a:gd name="T6" fmla="*/ 929 w 117"/>
                  <a:gd name="T7" fmla="*/ 0 h 87"/>
                  <a:gd name="T8" fmla="*/ 1094 w 117"/>
                  <a:gd name="T9" fmla="*/ 444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" h="87">
                    <a:moveTo>
                      <a:pt x="98" y="40"/>
                    </a:moveTo>
                    <a:cubicBezTo>
                      <a:pt x="98" y="61"/>
                      <a:pt x="77" y="87"/>
                      <a:pt x="44" y="87"/>
                    </a:cubicBezTo>
                    <a:cubicBezTo>
                      <a:pt x="10" y="87"/>
                      <a:pt x="0" y="67"/>
                      <a:pt x="0" y="45"/>
                    </a:cubicBezTo>
                    <a:cubicBezTo>
                      <a:pt x="0" y="24"/>
                      <a:pt x="49" y="0"/>
                      <a:pt x="83" y="0"/>
                    </a:cubicBezTo>
                    <a:cubicBezTo>
                      <a:pt x="117" y="0"/>
                      <a:pt x="98" y="19"/>
                      <a:pt x="98" y="40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 w="6350" cap="flat">
                <a:solidFill>
                  <a:srgbClr val="343434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430"/>
              <p:cNvSpPr/>
              <p:nvPr/>
            </p:nvSpPr>
            <p:spPr bwMode="auto">
              <a:xfrm>
                <a:off x="14889291" y="28278958"/>
                <a:ext cx="166494" cy="144345"/>
              </a:xfrm>
              <a:custGeom>
                <a:avLst/>
                <a:gdLst>
                  <a:gd name="T0" fmla="*/ 1174 w 107"/>
                  <a:gd name="T1" fmla="*/ 515 h 93"/>
                  <a:gd name="T2" fmla="*/ 835 w 107"/>
                  <a:gd name="T3" fmla="*/ 1038 h 93"/>
                  <a:gd name="T4" fmla="*/ 0 w 107"/>
                  <a:gd name="T5" fmla="*/ 738 h 93"/>
                  <a:gd name="T6" fmla="*/ 517 w 107"/>
                  <a:gd name="T7" fmla="*/ 0 h 93"/>
                  <a:gd name="T8" fmla="*/ 1174 w 107"/>
                  <a:gd name="T9" fmla="*/ 515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93">
                    <a:moveTo>
                      <a:pt x="104" y="46"/>
                    </a:moveTo>
                    <a:cubicBezTo>
                      <a:pt x="104" y="68"/>
                      <a:pt x="107" y="93"/>
                      <a:pt x="74" y="93"/>
                    </a:cubicBezTo>
                    <a:cubicBezTo>
                      <a:pt x="41" y="93"/>
                      <a:pt x="0" y="87"/>
                      <a:pt x="0" y="66"/>
                    </a:cubicBezTo>
                    <a:cubicBezTo>
                      <a:pt x="0" y="44"/>
                      <a:pt x="12" y="0"/>
                      <a:pt x="46" y="0"/>
                    </a:cubicBezTo>
                    <a:cubicBezTo>
                      <a:pt x="79" y="0"/>
                      <a:pt x="104" y="24"/>
                      <a:pt x="104" y="46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 w="6350" cap="flat">
                <a:solidFill>
                  <a:srgbClr val="343434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431"/>
              <p:cNvSpPr/>
              <p:nvPr/>
            </p:nvSpPr>
            <p:spPr bwMode="auto">
              <a:xfrm>
                <a:off x="15080418" y="28357923"/>
                <a:ext cx="172440" cy="119721"/>
              </a:xfrm>
              <a:custGeom>
                <a:avLst/>
                <a:gdLst>
                  <a:gd name="T0" fmla="*/ 1240 w 111"/>
                  <a:gd name="T1" fmla="*/ 363 h 77"/>
                  <a:gd name="T2" fmla="*/ 448 w 111"/>
                  <a:gd name="T3" fmla="*/ 864 h 77"/>
                  <a:gd name="T4" fmla="*/ 0 w 111"/>
                  <a:gd name="T5" fmla="*/ 436 h 77"/>
                  <a:gd name="T6" fmla="*/ 752 w 111"/>
                  <a:gd name="T7" fmla="*/ 0 h 77"/>
                  <a:gd name="T8" fmla="*/ 1240 w 111"/>
                  <a:gd name="T9" fmla="*/ 363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" h="77">
                    <a:moveTo>
                      <a:pt x="111" y="32"/>
                    </a:moveTo>
                    <a:cubicBezTo>
                      <a:pt x="111" y="53"/>
                      <a:pt x="78" y="77"/>
                      <a:pt x="40" y="77"/>
                    </a:cubicBezTo>
                    <a:cubicBezTo>
                      <a:pt x="3" y="77"/>
                      <a:pt x="0" y="61"/>
                      <a:pt x="0" y="39"/>
                    </a:cubicBezTo>
                    <a:cubicBezTo>
                      <a:pt x="0" y="18"/>
                      <a:pt x="30" y="0"/>
                      <a:pt x="67" y="0"/>
                    </a:cubicBezTo>
                    <a:cubicBezTo>
                      <a:pt x="105" y="0"/>
                      <a:pt x="111" y="10"/>
                      <a:pt x="111" y="32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 w="6350" cap="flat">
                <a:solidFill>
                  <a:srgbClr val="343434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432"/>
              <p:cNvSpPr/>
              <p:nvPr/>
            </p:nvSpPr>
            <p:spPr bwMode="auto">
              <a:xfrm>
                <a:off x="15033698" y="28115933"/>
                <a:ext cx="177536" cy="140949"/>
              </a:xfrm>
              <a:custGeom>
                <a:avLst/>
                <a:gdLst>
                  <a:gd name="T0" fmla="*/ 1287 w 114"/>
                  <a:gd name="T1" fmla="*/ 633 h 91"/>
                  <a:gd name="T2" fmla="*/ 501 w 114"/>
                  <a:gd name="T3" fmla="*/ 1009 h 91"/>
                  <a:gd name="T4" fmla="*/ 0 w 114"/>
                  <a:gd name="T5" fmla="*/ 443 h 91"/>
                  <a:gd name="T6" fmla="*/ 689 w 114"/>
                  <a:gd name="T7" fmla="*/ 0 h 91"/>
                  <a:gd name="T8" fmla="*/ 1287 w 114"/>
                  <a:gd name="T9" fmla="*/ 633 h 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57"/>
                    </a:moveTo>
                    <a:cubicBezTo>
                      <a:pt x="114" y="79"/>
                      <a:pt x="73" y="91"/>
                      <a:pt x="44" y="91"/>
                    </a:cubicBezTo>
                    <a:cubicBezTo>
                      <a:pt x="15" y="91"/>
                      <a:pt x="0" y="62"/>
                      <a:pt x="0" y="40"/>
                    </a:cubicBezTo>
                    <a:cubicBezTo>
                      <a:pt x="0" y="18"/>
                      <a:pt x="32" y="0"/>
                      <a:pt x="61" y="0"/>
                    </a:cubicBezTo>
                    <a:cubicBezTo>
                      <a:pt x="90" y="0"/>
                      <a:pt x="114" y="35"/>
                      <a:pt x="114" y="57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 w="6350" cap="flat">
                <a:solidFill>
                  <a:srgbClr val="343434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433"/>
              <p:cNvSpPr/>
              <p:nvPr/>
            </p:nvSpPr>
            <p:spPr bwMode="auto">
              <a:xfrm>
                <a:off x="15003118" y="28234805"/>
                <a:ext cx="191128" cy="119721"/>
              </a:xfrm>
              <a:custGeom>
                <a:avLst/>
                <a:gdLst>
                  <a:gd name="T0" fmla="*/ 1379 w 123"/>
                  <a:gd name="T1" fmla="*/ 569 h 77"/>
                  <a:gd name="T2" fmla="*/ 693 w 123"/>
                  <a:gd name="T3" fmla="*/ 864 h 77"/>
                  <a:gd name="T4" fmla="*/ 0 w 123"/>
                  <a:gd name="T5" fmla="*/ 428 h 77"/>
                  <a:gd name="T6" fmla="*/ 693 w 123"/>
                  <a:gd name="T7" fmla="*/ 0 h 77"/>
                  <a:gd name="T8" fmla="*/ 1379 w 123"/>
                  <a:gd name="T9" fmla="*/ 569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" h="77">
                    <a:moveTo>
                      <a:pt x="123" y="51"/>
                    </a:moveTo>
                    <a:cubicBezTo>
                      <a:pt x="123" y="73"/>
                      <a:pt x="96" y="77"/>
                      <a:pt x="62" y="77"/>
                    </a:cubicBezTo>
                    <a:cubicBezTo>
                      <a:pt x="28" y="77"/>
                      <a:pt x="0" y="59"/>
                      <a:pt x="0" y="38"/>
                    </a:cubicBezTo>
                    <a:cubicBezTo>
                      <a:pt x="0" y="17"/>
                      <a:pt x="28" y="0"/>
                      <a:pt x="62" y="0"/>
                    </a:cubicBezTo>
                    <a:cubicBezTo>
                      <a:pt x="96" y="0"/>
                      <a:pt x="123" y="30"/>
                      <a:pt x="123" y="51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5" name="Freeform 434"/>
              <p:cNvSpPr/>
              <p:nvPr/>
            </p:nvSpPr>
            <p:spPr bwMode="auto">
              <a:xfrm>
                <a:off x="15003118" y="28234805"/>
                <a:ext cx="120623" cy="119721"/>
              </a:xfrm>
              <a:custGeom>
                <a:avLst/>
                <a:gdLst>
                  <a:gd name="T0" fmla="*/ 266 w 78"/>
                  <a:gd name="T1" fmla="*/ 428 h 77"/>
                  <a:gd name="T2" fmla="*/ 788 w 78"/>
                  <a:gd name="T3" fmla="*/ 13 h 77"/>
                  <a:gd name="T4" fmla="*/ 683 w 78"/>
                  <a:gd name="T5" fmla="*/ 0 h 77"/>
                  <a:gd name="T6" fmla="*/ 0 w 78"/>
                  <a:gd name="T7" fmla="*/ 428 h 77"/>
                  <a:gd name="T8" fmla="*/ 683 w 78"/>
                  <a:gd name="T9" fmla="*/ 864 h 77"/>
                  <a:gd name="T10" fmla="*/ 859 w 78"/>
                  <a:gd name="T11" fmla="*/ 855 h 77"/>
                  <a:gd name="T12" fmla="*/ 266 w 78"/>
                  <a:gd name="T13" fmla="*/ 428 h 7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8" h="77">
                    <a:moveTo>
                      <a:pt x="24" y="38"/>
                    </a:moveTo>
                    <a:cubicBezTo>
                      <a:pt x="24" y="20"/>
                      <a:pt x="45" y="5"/>
                      <a:pt x="72" y="1"/>
                    </a:cubicBezTo>
                    <a:cubicBezTo>
                      <a:pt x="69" y="0"/>
                      <a:pt x="65" y="0"/>
                      <a:pt x="62" y="0"/>
                    </a:cubicBezTo>
                    <a:cubicBezTo>
                      <a:pt x="28" y="0"/>
                      <a:pt x="0" y="17"/>
                      <a:pt x="0" y="38"/>
                    </a:cubicBezTo>
                    <a:cubicBezTo>
                      <a:pt x="0" y="59"/>
                      <a:pt x="28" y="77"/>
                      <a:pt x="62" y="77"/>
                    </a:cubicBezTo>
                    <a:cubicBezTo>
                      <a:pt x="67" y="77"/>
                      <a:pt x="73" y="77"/>
                      <a:pt x="78" y="76"/>
                    </a:cubicBezTo>
                    <a:cubicBezTo>
                      <a:pt x="47" y="74"/>
                      <a:pt x="24" y="58"/>
                      <a:pt x="24" y="38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6" name="Freeform 435"/>
              <p:cNvSpPr/>
              <p:nvPr/>
            </p:nvSpPr>
            <p:spPr bwMode="auto">
              <a:xfrm>
                <a:off x="15003118" y="28234805"/>
                <a:ext cx="191128" cy="119721"/>
              </a:xfrm>
              <a:custGeom>
                <a:avLst/>
                <a:gdLst>
                  <a:gd name="T0" fmla="*/ 1379 w 123"/>
                  <a:gd name="T1" fmla="*/ 569 h 77"/>
                  <a:gd name="T2" fmla="*/ 693 w 123"/>
                  <a:gd name="T3" fmla="*/ 864 h 77"/>
                  <a:gd name="T4" fmla="*/ 0 w 123"/>
                  <a:gd name="T5" fmla="*/ 428 h 77"/>
                  <a:gd name="T6" fmla="*/ 693 w 123"/>
                  <a:gd name="T7" fmla="*/ 0 h 77"/>
                  <a:gd name="T8" fmla="*/ 1379 w 123"/>
                  <a:gd name="T9" fmla="*/ 569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" h="77">
                    <a:moveTo>
                      <a:pt x="123" y="51"/>
                    </a:moveTo>
                    <a:cubicBezTo>
                      <a:pt x="123" y="73"/>
                      <a:pt x="96" y="77"/>
                      <a:pt x="62" y="77"/>
                    </a:cubicBezTo>
                    <a:cubicBezTo>
                      <a:pt x="28" y="77"/>
                      <a:pt x="0" y="59"/>
                      <a:pt x="0" y="38"/>
                    </a:cubicBezTo>
                    <a:cubicBezTo>
                      <a:pt x="0" y="17"/>
                      <a:pt x="28" y="0"/>
                      <a:pt x="62" y="0"/>
                    </a:cubicBezTo>
                    <a:cubicBezTo>
                      <a:pt x="96" y="0"/>
                      <a:pt x="123" y="30"/>
                      <a:pt x="123" y="51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 w="6350" cap="flat">
                <a:solidFill>
                  <a:srgbClr val="343434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436"/>
              <p:cNvSpPr/>
              <p:nvPr/>
            </p:nvSpPr>
            <p:spPr bwMode="auto">
              <a:xfrm>
                <a:off x="15058332" y="28295940"/>
                <a:ext cx="65408" cy="33964"/>
              </a:xfrm>
              <a:custGeom>
                <a:avLst/>
                <a:gdLst>
                  <a:gd name="T0" fmla="*/ 451 w 42"/>
                  <a:gd name="T1" fmla="*/ 162 h 22"/>
                  <a:gd name="T2" fmla="*/ 215 w 42"/>
                  <a:gd name="T3" fmla="*/ 211 h 22"/>
                  <a:gd name="T4" fmla="*/ 13 w 42"/>
                  <a:gd name="T5" fmla="*/ 65 h 22"/>
                  <a:gd name="T6" fmla="*/ 259 w 42"/>
                  <a:gd name="T7" fmla="*/ 29 h 22"/>
                  <a:gd name="T8" fmla="*/ 451 w 42"/>
                  <a:gd name="T9" fmla="*/ 162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2">
                    <a:moveTo>
                      <a:pt x="40" y="15"/>
                    </a:moveTo>
                    <a:cubicBezTo>
                      <a:pt x="39" y="20"/>
                      <a:pt x="30" y="22"/>
                      <a:pt x="19" y="19"/>
                    </a:cubicBezTo>
                    <a:cubicBezTo>
                      <a:pt x="8" y="17"/>
                      <a:pt x="0" y="11"/>
                      <a:pt x="1" y="6"/>
                    </a:cubicBezTo>
                    <a:cubicBezTo>
                      <a:pt x="2" y="2"/>
                      <a:pt x="12" y="0"/>
                      <a:pt x="23" y="3"/>
                    </a:cubicBezTo>
                    <a:cubicBezTo>
                      <a:pt x="34" y="5"/>
                      <a:pt x="42" y="11"/>
                      <a:pt x="40" y="15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437"/>
              <p:cNvSpPr/>
              <p:nvPr/>
            </p:nvSpPr>
            <p:spPr bwMode="auto">
              <a:xfrm>
                <a:off x="14782259" y="28211880"/>
                <a:ext cx="178386" cy="105287"/>
              </a:xfrm>
              <a:custGeom>
                <a:avLst/>
                <a:gdLst>
                  <a:gd name="T0" fmla="*/ 1276 w 115"/>
                  <a:gd name="T1" fmla="*/ 419 h 68"/>
                  <a:gd name="T2" fmla="*/ 634 w 115"/>
                  <a:gd name="T3" fmla="*/ 751 h 68"/>
                  <a:gd name="T4" fmla="*/ 0 w 115"/>
                  <a:gd name="T5" fmla="*/ 419 h 68"/>
                  <a:gd name="T6" fmla="*/ 488 w 115"/>
                  <a:gd name="T7" fmla="*/ 0 h 68"/>
                  <a:gd name="T8" fmla="*/ 1276 w 115"/>
                  <a:gd name="T9" fmla="*/ 419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5" h="68">
                    <a:moveTo>
                      <a:pt x="115" y="38"/>
                    </a:moveTo>
                    <a:cubicBezTo>
                      <a:pt x="115" y="55"/>
                      <a:pt x="89" y="68"/>
                      <a:pt x="57" y="68"/>
                    </a:cubicBezTo>
                    <a:cubicBezTo>
                      <a:pt x="25" y="68"/>
                      <a:pt x="0" y="55"/>
                      <a:pt x="0" y="38"/>
                    </a:cubicBezTo>
                    <a:cubicBezTo>
                      <a:pt x="0" y="22"/>
                      <a:pt x="12" y="0"/>
                      <a:pt x="44" y="0"/>
                    </a:cubicBezTo>
                    <a:cubicBezTo>
                      <a:pt x="75" y="0"/>
                      <a:pt x="115" y="22"/>
                      <a:pt x="115" y="38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438"/>
              <p:cNvSpPr/>
              <p:nvPr/>
            </p:nvSpPr>
            <p:spPr bwMode="auto">
              <a:xfrm>
                <a:off x="14836624" y="28260278"/>
                <a:ext cx="35677" cy="32265"/>
              </a:xfrm>
              <a:custGeom>
                <a:avLst/>
                <a:gdLst>
                  <a:gd name="T0" fmla="*/ 243 w 23"/>
                  <a:gd name="T1" fmla="*/ 24 h 21"/>
                  <a:gd name="T2" fmla="*/ 157 w 23"/>
                  <a:gd name="T3" fmla="*/ 147 h 21"/>
                  <a:gd name="T4" fmla="*/ 13 w 23"/>
                  <a:gd name="T5" fmla="*/ 203 h 21"/>
                  <a:gd name="T6" fmla="*/ 97 w 23"/>
                  <a:gd name="T7" fmla="*/ 78 h 21"/>
                  <a:gd name="T8" fmla="*/ 243 w 23"/>
                  <a:gd name="T9" fmla="*/ 24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21">
                    <a:moveTo>
                      <a:pt x="22" y="2"/>
                    </a:moveTo>
                    <a:cubicBezTo>
                      <a:pt x="23" y="4"/>
                      <a:pt x="20" y="10"/>
                      <a:pt x="14" y="14"/>
                    </a:cubicBezTo>
                    <a:cubicBezTo>
                      <a:pt x="9" y="19"/>
                      <a:pt x="3" y="21"/>
                      <a:pt x="1" y="19"/>
                    </a:cubicBezTo>
                    <a:cubicBezTo>
                      <a:pt x="0" y="17"/>
                      <a:pt x="3" y="11"/>
                      <a:pt x="9" y="7"/>
                    </a:cubicBezTo>
                    <a:cubicBezTo>
                      <a:pt x="14" y="2"/>
                      <a:pt x="20" y="0"/>
                      <a:pt x="22" y="2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439"/>
              <p:cNvSpPr/>
              <p:nvPr/>
            </p:nvSpPr>
            <p:spPr bwMode="auto">
              <a:xfrm>
                <a:off x="14782259" y="28211880"/>
                <a:ext cx="107032" cy="105287"/>
              </a:xfrm>
              <a:custGeom>
                <a:avLst/>
                <a:gdLst>
                  <a:gd name="T0" fmla="*/ 267 w 69"/>
                  <a:gd name="T1" fmla="*/ 419 h 68"/>
                  <a:gd name="T2" fmla="*/ 621 w 69"/>
                  <a:gd name="T3" fmla="*/ 13 h 68"/>
                  <a:gd name="T4" fmla="*/ 488 w 69"/>
                  <a:gd name="T5" fmla="*/ 0 h 68"/>
                  <a:gd name="T6" fmla="*/ 0 w 69"/>
                  <a:gd name="T7" fmla="*/ 419 h 68"/>
                  <a:gd name="T8" fmla="*/ 634 w 69"/>
                  <a:gd name="T9" fmla="*/ 751 h 68"/>
                  <a:gd name="T10" fmla="*/ 767 w 69"/>
                  <a:gd name="T11" fmla="*/ 751 h 68"/>
                  <a:gd name="T12" fmla="*/ 267 w 69"/>
                  <a:gd name="T13" fmla="*/ 419 h 6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9" h="68">
                    <a:moveTo>
                      <a:pt x="24" y="38"/>
                    </a:moveTo>
                    <a:cubicBezTo>
                      <a:pt x="24" y="24"/>
                      <a:pt x="33" y="5"/>
                      <a:pt x="56" y="1"/>
                    </a:cubicBezTo>
                    <a:cubicBezTo>
                      <a:pt x="52" y="0"/>
                      <a:pt x="48" y="0"/>
                      <a:pt x="44" y="0"/>
                    </a:cubicBezTo>
                    <a:cubicBezTo>
                      <a:pt x="12" y="0"/>
                      <a:pt x="0" y="22"/>
                      <a:pt x="0" y="38"/>
                    </a:cubicBezTo>
                    <a:cubicBezTo>
                      <a:pt x="0" y="55"/>
                      <a:pt x="25" y="68"/>
                      <a:pt x="57" y="68"/>
                    </a:cubicBezTo>
                    <a:cubicBezTo>
                      <a:pt x="61" y="68"/>
                      <a:pt x="65" y="68"/>
                      <a:pt x="69" y="68"/>
                    </a:cubicBezTo>
                    <a:cubicBezTo>
                      <a:pt x="43" y="65"/>
                      <a:pt x="24" y="53"/>
                      <a:pt x="24" y="38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440"/>
              <p:cNvSpPr/>
              <p:nvPr/>
            </p:nvSpPr>
            <p:spPr bwMode="auto">
              <a:xfrm>
                <a:off x="14782259" y="28211880"/>
                <a:ext cx="178386" cy="105287"/>
              </a:xfrm>
              <a:custGeom>
                <a:avLst/>
                <a:gdLst>
                  <a:gd name="T0" fmla="*/ 1276 w 115"/>
                  <a:gd name="T1" fmla="*/ 419 h 68"/>
                  <a:gd name="T2" fmla="*/ 634 w 115"/>
                  <a:gd name="T3" fmla="*/ 751 h 68"/>
                  <a:gd name="T4" fmla="*/ 0 w 115"/>
                  <a:gd name="T5" fmla="*/ 419 h 68"/>
                  <a:gd name="T6" fmla="*/ 488 w 115"/>
                  <a:gd name="T7" fmla="*/ 0 h 68"/>
                  <a:gd name="T8" fmla="*/ 1276 w 115"/>
                  <a:gd name="T9" fmla="*/ 419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5" h="68">
                    <a:moveTo>
                      <a:pt x="115" y="38"/>
                    </a:moveTo>
                    <a:cubicBezTo>
                      <a:pt x="115" y="55"/>
                      <a:pt x="89" y="68"/>
                      <a:pt x="57" y="68"/>
                    </a:cubicBezTo>
                    <a:cubicBezTo>
                      <a:pt x="25" y="68"/>
                      <a:pt x="0" y="55"/>
                      <a:pt x="0" y="38"/>
                    </a:cubicBezTo>
                    <a:cubicBezTo>
                      <a:pt x="0" y="22"/>
                      <a:pt x="12" y="0"/>
                      <a:pt x="44" y="0"/>
                    </a:cubicBezTo>
                    <a:cubicBezTo>
                      <a:pt x="75" y="0"/>
                      <a:pt x="115" y="22"/>
                      <a:pt x="115" y="38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 w="6350" cap="flat">
                <a:solidFill>
                  <a:srgbClr val="343434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Freeform 441"/>
              <p:cNvSpPr/>
              <p:nvPr/>
            </p:nvSpPr>
            <p:spPr bwMode="auto">
              <a:xfrm>
                <a:off x="14726195" y="28303582"/>
                <a:ext cx="177536" cy="119721"/>
              </a:xfrm>
              <a:custGeom>
                <a:avLst/>
                <a:gdLst>
                  <a:gd name="T0" fmla="*/ 1287 w 114"/>
                  <a:gd name="T1" fmla="*/ 326 h 77"/>
                  <a:gd name="T2" fmla="*/ 871 w 114"/>
                  <a:gd name="T3" fmla="*/ 864 h 77"/>
                  <a:gd name="T4" fmla="*/ 0 w 114"/>
                  <a:gd name="T5" fmla="*/ 516 h 77"/>
                  <a:gd name="T6" fmla="*/ 517 w 114"/>
                  <a:gd name="T7" fmla="*/ 0 h 77"/>
                  <a:gd name="T8" fmla="*/ 1287 w 114"/>
                  <a:gd name="T9" fmla="*/ 326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77">
                    <a:moveTo>
                      <a:pt x="114" y="29"/>
                    </a:moveTo>
                    <a:cubicBezTo>
                      <a:pt x="114" y="51"/>
                      <a:pt x="109" y="77"/>
                      <a:pt x="77" y="77"/>
                    </a:cubicBezTo>
                    <a:cubicBezTo>
                      <a:pt x="46" y="77"/>
                      <a:pt x="0" y="67"/>
                      <a:pt x="0" y="46"/>
                    </a:cubicBezTo>
                    <a:cubicBezTo>
                      <a:pt x="0" y="24"/>
                      <a:pt x="14" y="0"/>
                      <a:pt x="46" y="0"/>
                    </a:cubicBezTo>
                    <a:cubicBezTo>
                      <a:pt x="78" y="0"/>
                      <a:pt x="114" y="8"/>
                      <a:pt x="114" y="29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3" name="Freeform 442"/>
              <p:cNvSpPr/>
              <p:nvPr/>
            </p:nvSpPr>
            <p:spPr bwMode="auto">
              <a:xfrm>
                <a:off x="14778012" y="28322261"/>
                <a:ext cx="33978" cy="28020"/>
              </a:xfrm>
              <a:custGeom>
                <a:avLst/>
                <a:gdLst>
                  <a:gd name="T0" fmla="*/ 227 w 22"/>
                  <a:gd name="T1" fmla="*/ 37 h 18"/>
                  <a:gd name="T2" fmla="*/ 162 w 22"/>
                  <a:gd name="T3" fmla="*/ 172 h 18"/>
                  <a:gd name="T4" fmla="*/ 24 w 22"/>
                  <a:gd name="T5" fmla="*/ 172 h 18"/>
                  <a:gd name="T6" fmla="*/ 89 w 22"/>
                  <a:gd name="T7" fmla="*/ 37 h 18"/>
                  <a:gd name="T8" fmla="*/ 227 w 22"/>
                  <a:gd name="T9" fmla="*/ 37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18">
                    <a:moveTo>
                      <a:pt x="21" y="3"/>
                    </a:moveTo>
                    <a:cubicBezTo>
                      <a:pt x="22" y="6"/>
                      <a:pt x="20" y="11"/>
                      <a:pt x="15" y="15"/>
                    </a:cubicBezTo>
                    <a:cubicBezTo>
                      <a:pt x="9" y="18"/>
                      <a:pt x="4" y="18"/>
                      <a:pt x="2" y="15"/>
                    </a:cubicBezTo>
                    <a:cubicBezTo>
                      <a:pt x="0" y="12"/>
                      <a:pt x="2" y="7"/>
                      <a:pt x="8" y="3"/>
                    </a:cubicBezTo>
                    <a:cubicBezTo>
                      <a:pt x="13" y="0"/>
                      <a:pt x="19" y="0"/>
                      <a:pt x="21" y="3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4" name="Freeform 443"/>
              <p:cNvSpPr/>
              <p:nvPr/>
            </p:nvSpPr>
            <p:spPr bwMode="auto">
              <a:xfrm>
                <a:off x="14726195" y="28303582"/>
                <a:ext cx="133365" cy="119721"/>
              </a:xfrm>
              <a:custGeom>
                <a:avLst/>
                <a:gdLst>
                  <a:gd name="T0" fmla="*/ 267 w 86"/>
                  <a:gd name="T1" fmla="*/ 516 h 77"/>
                  <a:gd name="T2" fmla="*/ 686 w 86"/>
                  <a:gd name="T3" fmla="*/ 13 h 77"/>
                  <a:gd name="T4" fmla="*/ 509 w 86"/>
                  <a:gd name="T5" fmla="*/ 0 h 77"/>
                  <a:gd name="T6" fmla="*/ 0 w 86"/>
                  <a:gd name="T7" fmla="*/ 516 h 77"/>
                  <a:gd name="T8" fmla="*/ 856 w 86"/>
                  <a:gd name="T9" fmla="*/ 864 h 77"/>
                  <a:gd name="T10" fmla="*/ 957 w 86"/>
                  <a:gd name="T11" fmla="*/ 855 h 77"/>
                  <a:gd name="T12" fmla="*/ 267 w 86"/>
                  <a:gd name="T13" fmla="*/ 516 h 7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6" h="77">
                    <a:moveTo>
                      <a:pt x="24" y="46"/>
                    </a:moveTo>
                    <a:cubicBezTo>
                      <a:pt x="24" y="26"/>
                      <a:pt x="36" y="5"/>
                      <a:pt x="62" y="1"/>
                    </a:cubicBezTo>
                    <a:cubicBezTo>
                      <a:pt x="56" y="0"/>
                      <a:pt x="51" y="0"/>
                      <a:pt x="46" y="0"/>
                    </a:cubicBezTo>
                    <a:cubicBezTo>
                      <a:pt x="14" y="0"/>
                      <a:pt x="0" y="24"/>
                      <a:pt x="0" y="46"/>
                    </a:cubicBezTo>
                    <a:cubicBezTo>
                      <a:pt x="0" y="67"/>
                      <a:pt x="46" y="77"/>
                      <a:pt x="77" y="77"/>
                    </a:cubicBezTo>
                    <a:cubicBezTo>
                      <a:pt x="80" y="77"/>
                      <a:pt x="83" y="77"/>
                      <a:pt x="86" y="76"/>
                    </a:cubicBezTo>
                    <a:cubicBezTo>
                      <a:pt x="57" y="74"/>
                      <a:pt x="24" y="64"/>
                      <a:pt x="24" y="46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5" name="Freeform 444"/>
              <p:cNvSpPr/>
              <p:nvPr/>
            </p:nvSpPr>
            <p:spPr bwMode="auto">
              <a:xfrm>
                <a:off x="14726195" y="28303582"/>
                <a:ext cx="177536" cy="119721"/>
              </a:xfrm>
              <a:custGeom>
                <a:avLst/>
                <a:gdLst>
                  <a:gd name="T0" fmla="*/ 1287 w 114"/>
                  <a:gd name="T1" fmla="*/ 326 h 77"/>
                  <a:gd name="T2" fmla="*/ 871 w 114"/>
                  <a:gd name="T3" fmla="*/ 864 h 77"/>
                  <a:gd name="T4" fmla="*/ 0 w 114"/>
                  <a:gd name="T5" fmla="*/ 516 h 77"/>
                  <a:gd name="T6" fmla="*/ 517 w 114"/>
                  <a:gd name="T7" fmla="*/ 0 h 77"/>
                  <a:gd name="T8" fmla="*/ 1287 w 114"/>
                  <a:gd name="T9" fmla="*/ 326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77">
                    <a:moveTo>
                      <a:pt x="114" y="29"/>
                    </a:moveTo>
                    <a:cubicBezTo>
                      <a:pt x="114" y="51"/>
                      <a:pt x="109" y="77"/>
                      <a:pt x="77" y="77"/>
                    </a:cubicBezTo>
                    <a:cubicBezTo>
                      <a:pt x="46" y="77"/>
                      <a:pt x="0" y="67"/>
                      <a:pt x="0" y="46"/>
                    </a:cubicBezTo>
                    <a:cubicBezTo>
                      <a:pt x="0" y="24"/>
                      <a:pt x="14" y="0"/>
                      <a:pt x="46" y="0"/>
                    </a:cubicBezTo>
                    <a:cubicBezTo>
                      <a:pt x="78" y="0"/>
                      <a:pt x="114" y="8"/>
                      <a:pt x="114" y="29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 w="6350" cap="flat">
                <a:solidFill>
                  <a:srgbClr val="343434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445"/>
              <p:cNvSpPr/>
              <p:nvPr/>
            </p:nvSpPr>
            <p:spPr bwMode="auto">
              <a:xfrm>
                <a:off x="14750829" y="28408869"/>
                <a:ext cx="152902" cy="113778"/>
              </a:xfrm>
              <a:custGeom>
                <a:avLst/>
                <a:gdLst>
                  <a:gd name="T0" fmla="*/ 1104 w 98"/>
                  <a:gd name="T1" fmla="*/ 283 h 73"/>
                  <a:gd name="T2" fmla="*/ 465 w 98"/>
                  <a:gd name="T3" fmla="*/ 830 h 73"/>
                  <a:gd name="T4" fmla="*/ 0 w 98"/>
                  <a:gd name="T5" fmla="*/ 503 h 73"/>
                  <a:gd name="T6" fmla="*/ 718 w 98"/>
                  <a:gd name="T7" fmla="*/ 0 h 73"/>
                  <a:gd name="T8" fmla="*/ 1104 w 98"/>
                  <a:gd name="T9" fmla="*/ 283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8" h="73">
                    <a:moveTo>
                      <a:pt x="97" y="25"/>
                    </a:moveTo>
                    <a:cubicBezTo>
                      <a:pt x="97" y="49"/>
                      <a:pt x="76" y="73"/>
                      <a:pt x="41" y="73"/>
                    </a:cubicBezTo>
                    <a:cubicBezTo>
                      <a:pt x="6" y="73"/>
                      <a:pt x="0" y="69"/>
                      <a:pt x="0" y="44"/>
                    </a:cubicBezTo>
                    <a:cubicBezTo>
                      <a:pt x="0" y="20"/>
                      <a:pt x="28" y="0"/>
                      <a:pt x="63" y="0"/>
                    </a:cubicBezTo>
                    <a:cubicBezTo>
                      <a:pt x="98" y="0"/>
                      <a:pt x="97" y="0"/>
                      <a:pt x="97" y="25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446"/>
              <p:cNvSpPr/>
              <p:nvPr/>
            </p:nvSpPr>
            <p:spPr bwMode="auto">
              <a:xfrm>
                <a:off x="14786506" y="28470003"/>
                <a:ext cx="39075" cy="24624"/>
              </a:xfrm>
              <a:custGeom>
                <a:avLst/>
                <a:gdLst>
                  <a:gd name="T0" fmla="*/ 274 w 25"/>
                  <a:gd name="T1" fmla="*/ 145 h 16"/>
                  <a:gd name="T2" fmla="*/ 125 w 25"/>
                  <a:gd name="T3" fmla="*/ 145 h 16"/>
                  <a:gd name="T4" fmla="*/ 24 w 25"/>
                  <a:gd name="T5" fmla="*/ 29 h 16"/>
                  <a:gd name="T6" fmla="*/ 177 w 25"/>
                  <a:gd name="T7" fmla="*/ 29 h 16"/>
                  <a:gd name="T8" fmla="*/ 274 w 25"/>
                  <a:gd name="T9" fmla="*/ 145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" h="16">
                    <a:moveTo>
                      <a:pt x="24" y="13"/>
                    </a:moveTo>
                    <a:cubicBezTo>
                      <a:pt x="23" y="16"/>
                      <a:pt x="17" y="15"/>
                      <a:pt x="11" y="13"/>
                    </a:cubicBezTo>
                    <a:cubicBezTo>
                      <a:pt x="5" y="10"/>
                      <a:pt x="0" y="6"/>
                      <a:pt x="2" y="3"/>
                    </a:cubicBezTo>
                    <a:cubicBezTo>
                      <a:pt x="3" y="0"/>
                      <a:pt x="9" y="0"/>
                      <a:pt x="15" y="3"/>
                    </a:cubicBezTo>
                    <a:cubicBezTo>
                      <a:pt x="21" y="6"/>
                      <a:pt x="25" y="10"/>
                      <a:pt x="24" y="13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447"/>
              <p:cNvSpPr/>
              <p:nvPr/>
            </p:nvSpPr>
            <p:spPr bwMode="auto">
              <a:xfrm>
                <a:off x="14750829" y="28408869"/>
                <a:ext cx="126569" cy="113778"/>
              </a:xfrm>
              <a:custGeom>
                <a:avLst/>
                <a:gdLst>
                  <a:gd name="T0" fmla="*/ 274 w 81"/>
                  <a:gd name="T1" fmla="*/ 503 h 73"/>
                  <a:gd name="T2" fmla="*/ 927 w 81"/>
                  <a:gd name="T3" fmla="*/ 0 h 73"/>
                  <a:gd name="T4" fmla="*/ 721 w 81"/>
                  <a:gd name="T5" fmla="*/ 0 h 73"/>
                  <a:gd name="T6" fmla="*/ 0 w 81"/>
                  <a:gd name="T7" fmla="*/ 503 h 73"/>
                  <a:gd name="T8" fmla="*/ 467 w 81"/>
                  <a:gd name="T9" fmla="*/ 830 h 73"/>
                  <a:gd name="T10" fmla="*/ 561 w 81"/>
                  <a:gd name="T11" fmla="*/ 830 h 73"/>
                  <a:gd name="T12" fmla="*/ 274 w 81"/>
                  <a:gd name="T13" fmla="*/ 503 h 7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1" h="73">
                    <a:moveTo>
                      <a:pt x="24" y="44"/>
                    </a:moveTo>
                    <a:cubicBezTo>
                      <a:pt x="24" y="21"/>
                      <a:pt x="49" y="3"/>
                      <a:pt x="81" y="0"/>
                    </a:cubicBezTo>
                    <a:cubicBezTo>
                      <a:pt x="76" y="0"/>
                      <a:pt x="71" y="0"/>
                      <a:pt x="63" y="0"/>
                    </a:cubicBezTo>
                    <a:cubicBezTo>
                      <a:pt x="28" y="0"/>
                      <a:pt x="0" y="20"/>
                      <a:pt x="0" y="44"/>
                    </a:cubicBezTo>
                    <a:cubicBezTo>
                      <a:pt x="0" y="69"/>
                      <a:pt x="6" y="73"/>
                      <a:pt x="41" y="73"/>
                    </a:cubicBezTo>
                    <a:cubicBezTo>
                      <a:pt x="43" y="73"/>
                      <a:pt x="46" y="73"/>
                      <a:pt x="49" y="73"/>
                    </a:cubicBezTo>
                    <a:cubicBezTo>
                      <a:pt x="28" y="71"/>
                      <a:pt x="24" y="65"/>
                      <a:pt x="24" y="44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 448"/>
              <p:cNvSpPr/>
              <p:nvPr/>
            </p:nvSpPr>
            <p:spPr bwMode="auto">
              <a:xfrm>
                <a:off x="14750829" y="28408869"/>
                <a:ext cx="152902" cy="113778"/>
              </a:xfrm>
              <a:custGeom>
                <a:avLst/>
                <a:gdLst>
                  <a:gd name="T0" fmla="*/ 1104 w 98"/>
                  <a:gd name="T1" fmla="*/ 283 h 73"/>
                  <a:gd name="T2" fmla="*/ 465 w 98"/>
                  <a:gd name="T3" fmla="*/ 830 h 73"/>
                  <a:gd name="T4" fmla="*/ 0 w 98"/>
                  <a:gd name="T5" fmla="*/ 503 h 73"/>
                  <a:gd name="T6" fmla="*/ 718 w 98"/>
                  <a:gd name="T7" fmla="*/ 0 h 73"/>
                  <a:gd name="T8" fmla="*/ 1104 w 98"/>
                  <a:gd name="T9" fmla="*/ 283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8" h="73">
                    <a:moveTo>
                      <a:pt x="97" y="25"/>
                    </a:moveTo>
                    <a:cubicBezTo>
                      <a:pt x="97" y="49"/>
                      <a:pt x="76" y="73"/>
                      <a:pt x="41" y="73"/>
                    </a:cubicBezTo>
                    <a:cubicBezTo>
                      <a:pt x="6" y="73"/>
                      <a:pt x="0" y="69"/>
                      <a:pt x="0" y="44"/>
                    </a:cubicBezTo>
                    <a:cubicBezTo>
                      <a:pt x="0" y="20"/>
                      <a:pt x="28" y="0"/>
                      <a:pt x="63" y="0"/>
                    </a:cubicBezTo>
                    <a:cubicBezTo>
                      <a:pt x="98" y="0"/>
                      <a:pt x="97" y="0"/>
                      <a:pt x="97" y="25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 w="6350" cap="flat">
                <a:solidFill>
                  <a:srgbClr val="343434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449"/>
              <p:cNvSpPr/>
              <p:nvPr/>
            </p:nvSpPr>
            <p:spPr bwMode="auto">
              <a:xfrm>
                <a:off x="14583486" y="28288298"/>
                <a:ext cx="180085" cy="163025"/>
              </a:xfrm>
              <a:custGeom>
                <a:avLst/>
                <a:gdLst>
                  <a:gd name="T0" fmla="*/ 1292 w 116"/>
                  <a:gd name="T1" fmla="*/ 488 h 105"/>
                  <a:gd name="T2" fmla="*/ 605 w 116"/>
                  <a:gd name="T3" fmla="*/ 1017 h 105"/>
                  <a:gd name="T4" fmla="*/ 0 w 116"/>
                  <a:gd name="T5" fmla="*/ 880 h 105"/>
                  <a:gd name="T6" fmla="*/ 835 w 116"/>
                  <a:gd name="T7" fmla="*/ 0 h 105"/>
                  <a:gd name="T8" fmla="*/ 1292 w 116"/>
                  <a:gd name="T9" fmla="*/ 488 h 1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105">
                    <a:moveTo>
                      <a:pt x="116" y="44"/>
                    </a:moveTo>
                    <a:cubicBezTo>
                      <a:pt x="116" y="70"/>
                      <a:pt x="88" y="91"/>
                      <a:pt x="54" y="91"/>
                    </a:cubicBezTo>
                    <a:cubicBezTo>
                      <a:pt x="20" y="91"/>
                      <a:pt x="0" y="105"/>
                      <a:pt x="0" y="79"/>
                    </a:cubicBezTo>
                    <a:cubicBezTo>
                      <a:pt x="0" y="53"/>
                      <a:pt x="41" y="0"/>
                      <a:pt x="75" y="0"/>
                    </a:cubicBezTo>
                    <a:cubicBezTo>
                      <a:pt x="110" y="0"/>
                      <a:pt x="116" y="18"/>
                      <a:pt x="116" y="44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 450"/>
              <p:cNvSpPr/>
              <p:nvPr/>
            </p:nvSpPr>
            <p:spPr bwMode="auto">
              <a:xfrm>
                <a:off x="14641249" y="28354527"/>
                <a:ext cx="45871" cy="29718"/>
              </a:xfrm>
              <a:custGeom>
                <a:avLst/>
                <a:gdLst>
                  <a:gd name="T0" fmla="*/ 292 w 30"/>
                  <a:gd name="T1" fmla="*/ 177 h 19"/>
                  <a:gd name="T2" fmla="*/ 130 w 30"/>
                  <a:gd name="T3" fmla="*/ 181 h 19"/>
                  <a:gd name="T4" fmla="*/ 23 w 30"/>
                  <a:gd name="T5" fmla="*/ 44 h 19"/>
                  <a:gd name="T6" fmla="*/ 187 w 30"/>
                  <a:gd name="T7" fmla="*/ 37 h 19"/>
                  <a:gd name="T8" fmla="*/ 292 w 30"/>
                  <a:gd name="T9" fmla="*/ 177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19">
                    <a:moveTo>
                      <a:pt x="28" y="15"/>
                    </a:moveTo>
                    <a:cubicBezTo>
                      <a:pt x="27" y="19"/>
                      <a:pt x="20" y="19"/>
                      <a:pt x="12" y="16"/>
                    </a:cubicBezTo>
                    <a:cubicBezTo>
                      <a:pt x="5" y="13"/>
                      <a:pt x="0" y="8"/>
                      <a:pt x="2" y="4"/>
                    </a:cubicBezTo>
                    <a:cubicBezTo>
                      <a:pt x="3" y="0"/>
                      <a:pt x="10" y="0"/>
                      <a:pt x="18" y="3"/>
                    </a:cubicBezTo>
                    <a:cubicBezTo>
                      <a:pt x="25" y="6"/>
                      <a:pt x="30" y="11"/>
                      <a:pt x="28" y="15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451"/>
              <p:cNvSpPr/>
              <p:nvPr/>
            </p:nvSpPr>
            <p:spPr bwMode="auto">
              <a:xfrm>
                <a:off x="14583486" y="28288298"/>
                <a:ext cx="140160" cy="151987"/>
              </a:xfrm>
              <a:custGeom>
                <a:avLst/>
                <a:gdLst>
                  <a:gd name="T0" fmla="*/ 273 w 90"/>
                  <a:gd name="T1" fmla="*/ 877 h 98"/>
                  <a:gd name="T2" fmla="*/ 1019 w 90"/>
                  <a:gd name="T3" fmla="*/ 13 h 98"/>
                  <a:gd name="T4" fmla="*/ 851 w 90"/>
                  <a:gd name="T5" fmla="*/ 0 h 98"/>
                  <a:gd name="T6" fmla="*/ 0 w 90"/>
                  <a:gd name="T7" fmla="*/ 877 h 98"/>
                  <a:gd name="T8" fmla="*/ 326 w 90"/>
                  <a:gd name="T9" fmla="*/ 1037 h 98"/>
                  <a:gd name="T10" fmla="*/ 273 w 90"/>
                  <a:gd name="T11" fmla="*/ 877 h 9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0" h="98">
                    <a:moveTo>
                      <a:pt x="24" y="79"/>
                    </a:moveTo>
                    <a:cubicBezTo>
                      <a:pt x="24" y="56"/>
                      <a:pt x="58" y="10"/>
                      <a:pt x="90" y="1"/>
                    </a:cubicBezTo>
                    <a:cubicBezTo>
                      <a:pt x="85" y="0"/>
                      <a:pt x="81" y="0"/>
                      <a:pt x="75" y="0"/>
                    </a:cubicBezTo>
                    <a:cubicBezTo>
                      <a:pt x="41" y="0"/>
                      <a:pt x="0" y="53"/>
                      <a:pt x="0" y="79"/>
                    </a:cubicBezTo>
                    <a:cubicBezTo>
                      <a:pt x="0" y="98"/>
                      <a:pt x="10" y="96"/>
                      <a:pt x="29" y="93"/>
                    </a:cubicBezTo>
                    <a:cubicBezTo>
                      <a:pt x="25" y="91"/>
                      <a:pt x="24" y="87"/>
                      <a:pt x="24" y="79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452"/>
              <p:cNvSpPr/>
              <p:nvPr/>
            </p:nvSpPr>
            <p:spPr bwMode="auto">
              <a:xfrm>
                <a:off x="14583486" y="28288298"/>
                <a:ext cx="180085" cy="163025"/>
              </a:xfrm>
              <a:custGeom>
                <a:avLst/>
                <a:gdLst>
                  <a:gd name="T0" fmla="*/ 1292 w 116"/>
                  <a:gd name="T1" fmla="*/ 488 h 105"/>
                  <a:gd name="T2" fmla="*/ 605 w 116"/>
                  <a:gd name="T3" fmla="*/ 1017 h 105"/>
                  <a:gd name="T4" fmla="*/ 0 w 116"/>
                  <a:gd name="T5" fmla="*/ 880 h 105"/>
                  <a:gd name="T6" fmla="*/ 835 w 116"/>
                  <a:gd name="T7" fmla="*/ 0 h 105"/>
                  <a:gd name="T8" fmla="*/ 1292 w 116"/>
                  <a:gd name="T9" fmla="*/ 488 h 1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105">
                    <a:moveTo>
                      <a:pt x="116" y="44"/>
                    </a:moveTo>
                    <a:cubicBezTo>
                      <a:pt x="116" y="70"/>
                      <a:pt x="88" y="91"/>
                      <a:pt x="54" y="91"/>
                    </a:cubicBezTo>
                    <a:cubicBezTo>
                      <a:pt x="20" y="91"/>
                      <a:pt x="0" y="105"/>
                      <a:pt x="0" y="79"/>
                    </a:cubicBezTo>
                    <a:cubicBezTo>
                      <a:pt x="0" y="53"/>
                      <a:pt x="41" y="0"/>
                      <a:pt x="75" y="0"/>
                    </a:cubicBezTo>
                    <a:cubicBezTo>
                      <a:pt x="110" y="0"/>
                      <a:pt x="116" y="18"/>
                      <a:pt x="116" y="44"/>
                    </a:cubicBezTo>
                    <a:close/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 w="6350" cap="flat">
                <a:solidFill>
                  <a:srgbClr val="343434"/>
                </a:solidFill>
                <a:prstDash val="solid"/>
                <a:miter lim="800000"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453"/>
              <p:cNvSpPr/>
              <p:nvPr/>
            </p:nvSpPr>
            <p:spPr bwMode="auto">
              <a:xfrm>
                <a:off x="14793302" y="28024231"/>
                <a:ext cx="67957" cy="83211"/>
              </a:xfrm>
              <a:custGeom>
                <a:avLst/>
                <a:gdLst>
                  <a:gd name="T0" fmla="*/ 0 w 44"/>
                  <a:gd name="T1" fmla="*/ 96 h 54"/>
                  <a:gd name="T2" fmla="*/ 318 w 44"/>
                  <a:gd name="T3" fmla="*/ 263 h 54"/>
                  <a:gd name="T4" fmla="*/ 404 w 44"/>
                  <a:gd name="T5" fmla="*/ 401 h 54"/>
                  <a:gd name="T6" fmla="*/ 469 w 44"/>
                  <a:gd name="T7" fmla="*/ 586 h 54"/>
                  <a:gd name="T8" fmla="*/ 336 w 44"/>
                  <a:gd name="T9" fmla="*/ 162 h 54"/>
                  <a:gd name="T10" fmla="*/ 24 w 44"/>
                  <a:gd name="T11" fmla="*/ 65 h 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4" h="54">
                    <a:moveTo>
                      <a:pt x="0" y="9"/>
                    </a:moveTo>
                    <a:cubicBezTo>
                      <a:pt x="14" y="6"/>
                      <a:pt x="22" y="13"/>
                      <a:pt x="29" y="24"/>
                    </a:cubicBezTo>
                    <a:cubicBezTo>
                      <a:pt x="32" y="28"/>
                      <a:pt x="35" y="32"/>
                      <a:pt x="37" y="37"/>
                    </a:cubicBezTo>
                    <a:cubicBezTo>
                      <a:pt x="40" y="42"/>
                      <a:pt x="40" y="50"/>
                      <a:pt x="43" y="54"/>
                    </a:cubicBezTo>
                    <a:cubicBezTo>
                      <a:pt x="44" y="37"/>
                      <a:pt x="42" y="27"/>
                      <a:pt x="31" y="15"/>
                    </a:cubicBezTo>
                    <a:cubicBezTo>
                      <a:pt x="24" y="6"/>
                      <a:pt x="12" y="0"/>
                      <a:pt x="2" y="6"/>
                    </a:cubicBezTo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454"/>
              <p:cNvSpPr/>
              <p:nvPr/>
            </p:nvSpPr>
            <p:spPr bwMode="auto">
              <a:xfrm>
                <a:off x="14761872" y="28179615"/>
                <a:ext cx="18688" cy="71323"/>
              </a:xfrm>
              <a:custGeom>
                <a:avLst/>
                <a:gdLst>
                  <a:gd name="T0" fmla="*/ 13 w 12"/>
                  <a:gd name="T1" fmla="*/ 0 h 46"/>
                  <a:gd name="T2" fmla="*/ 81 w 12"/>
                  <a:gd name="T3" fmla="*/ 214 h 46"/>
                  <a:gd name="T4" fmla="*/ 44 w 12"/>
                  <a:gd name="T5" fmla="*/ 509 h 46"/>
                  <a:gd name="T6" fmla="*/ 13 w 12"/>
                  <a:gd name="T7" fmla="*/ 226 h 46"/>
                  <a:gd name="T8" fmla="*/ 24 w 12"/>
                  <a:gd name="T9" fmla="*/ 29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46">
                    <a:moveTo>
                      <a:pt x="1" y="0"/>
                    </a:moveTo>
                    <a:cubicBezTo>
                      <a:pt x="12" y="0"/>
                      <a:pt x="8" y="11"/>
                      <a:pt x="7" y="19"/>
                    </a:cubicBezTo>
                    <a:cubicBezTo>
                      <a:pt x="6" y="27"/>
                      <a:pt x="8" y="39"/>
                      <a:pt x="4" y="46"/>
                    </a:cubicBezTo>
                    <a:cubicBezTo>
                      <a:pt x="3" y="37"/>
                      <a:pt x="2" y="28"/>
                      <a:pt x="1" y="20"/>
                    </a:cubicBezTo>
                    <a:cubicBezTo>
                      <a:pt x="0" y="14"/>
                      <a:pt x="5" y="8"/>
                      <a:pt x="2" y="3"/>
                    </a:cubicBezTo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455"/>
              <p:cNvSpPr/>
              <p:nvPr/>
            </p:nvSpPr>
            <p:spPr bwMode="auto">
              <a:xfrm>
                <a:off x="14704958" y="28290845"/>
                <a:ext cx="49268" cy="95098"/>
              </a:xfrm>
              <a:custGeom>
                <a:avLst/>
                <a:gdLst>
                  <a:gd name="T0" fmla="*/ 0 w 32"/>
                  <a:gd name="T1" fmla="*/ 105 h 61"/>
                  <a:gd name="T2" fmla="*/ 198 w 32"/>
                  <a:gd name="T3" fmla="*/ 94 h 61"/>
                  <a:gd name="T4" fmla="*/ 303 w 32"/>
                  <a:gd name="T5" fmla="*/ 310 h 61"/>
                  <a:gd name="T6" fmla="*/ 335 w 32"/>
                  <a:gd name="T7" fmla="*/ 512 h 61"/>
                  <a:gd name="T8" fmla="*/ 198 w 32"/>
                  <a:gd name="T9" fmla="*/ 694 h 61"/>
                  <a:gd name="T10" fmla="*/ 214 w 32"/>
                  <a:gd name="T11" fmla="*/ 246 h 61"/>
                  <a:gd name="T12" fmla="*/ 65 w 32"/>
                  <a:gd name="T13" fmla="*/ 105 h 6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61">
                    <a:moveTo>
                      <a:pt x="0" y="9"/>
                    </a:moveTo>
                    <a:cubicBezTo>
                      <a:pt x="6" y="7"/>
                      <a:pt x="12" y="4"/>
                      <a:pt x="18" y="8"/>
                    </a:cubicBezTo>
                    <a:cubicBezTo>
                      <a:pt x="22" y="11"/>
                      <a:pt x="26" y="22"/>
                      <a:pt x="28" y="27"/>
                    </a:cubicBezTo>
                    <a:cubicBezTo>
                      <a:pt x="30" y="32"/>
                      <a:pt x="32" y="39"/>
                      <a:pt x="31" y="45"/>
                    </a:cubicBezTo>
                    <a:cubicBezTo>
                      <a:pt x="29" y="53"/>
                      <a:pt x="22" y="55"/>
                      <a:pt x="18" y="61"/>
                    </a:cubicBezTo>
                    <a:cubicBezTo>
                      <a:pt x="19" y="46"/>
                      <a:pt x="24" y="36"/>
                      <a:pt x="20" y="22"/>
                    </a:cubicBezTo>
                    <a:cubicBezTo>
                      <a:pt x="19" y="18"/>
                      <a:pt x="13" y="0"/>
                      <a:pt x="6" y="9"/>
                    </a:cubicBezTo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456"/>
              <p:cNvSpPr/>
              <p:nvPr/>
            </p:nvSpPr>
            <p:spPr bwMode="auto">
              <a:xfrm>
                <a:off x="14834925" y="28312922"/>
                <a:ext cx="60311" cy="74720"/>
              </a:xfrm>
              <a:custGeom>
                <a:avLst/>
                <a:gdLst>
                  <a:gd name="T0" fmla="*/ 0 w 39"/>
                  <a:gd name="T1" fmla="*/ 44 h 48"/>
                  <a:gd name="T2" fmla="*/ 360 w 39"/>
                  <a:gd name="T3" fmla="*/ 178 h 48"/>
                  <a:gd name="T4" fmla="*/ 351 w 39"/>
                  <a:gd name="T5" fmla="*/ 541 h 48"/>
                  <a:gd name="T6" fmla="*/ 286 w 39"/>
                  <a:gd name="T7" fmla="*/ 193 h 48"/>
                  <a:gd name="T8" fmla="*/ 53 w 39"/>
                  <a:gd name="T9" fmla="*/ 81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" h="48">
                    <a:moveTo>
                      <a:pt x="0" y="4"/>
                    </a:moveTo>
                    <a:cubicBezTo>
                      <a:pt x="7" y="0"/>
                      <a:pt x="28" y="10"/>
                      <a:pt x="33" y="16"/>
                    </a:cubicBezTo>
                    <a:cubicBezTo>
                      <a:pt x="39" y="24"/>
                      <a:pt x="37" y="40"/>
                      <a:pt x="32" y="48"/>
                    </a:cubicBezTo>
                    <a:cubicBezTo>
                      <a:pt x="31" y="37"/>
                      <a:pt x="34" y="26"/>
                      <a:pt x="26" y="17"/>
                    </a:cubicBezTo>
                    <a:cubicBezTo>
                      <a:pt x="20" y="10"/>
                      <a:pt x="12" y="12"/>
                      <a:pt x="5" y="7"/>
                    </a:cubicBezTo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457"/>
              <p:cNvSpPr/>
              <p:nvPr/>
            </p:nvSpPr>
            <p:spPr bwMode="auto">
              <a:xfrm>
                <a:off x="14862957" y="28412265"/>
                <a:ext cx="32279" cy="74720"/>
              </a:xfrm>
              <a:custGeom>
                <a:avLst/>
                <a:gdLst>
                  <a:gd name="T0" fmla="*/ 0 w 21"/>
                  <a:gd name="T1" fmla="*/ 37 h 48"/>
                  <a:gd name="T2" fmla="*/ 161 w 21"/>
                  <a:gd name="T3" fmla="*/ 24 h 48"/>
                  <a:gd name="T4" fmla="*/ 214 w 21"/>
                  <a:gd name="T5" fmla="*/ 193 h 48"/>
                  <a:gd name="T6" fmla="*/ 81 w 21"/>
                  <a:gd name="T7" fmla="*/ 541 h 48"/>
                  <a:gd name="T8" fmla="*/ 197 w 21"/>
                  <a:gd name="T9" fmla="*/ 193 h 48"/>
                  <a:gd name="T10" fmla="*/ 52 w 21"/>
                  <a:gd name="T11" fmla="*/ 81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" h="48">
                    <a:moveTo>
                      <a:pt x="0" y="3"/>
                    </a:moveTo>
                    <a:cubicBezTo>
                      <a:pt x="4" y="3"/>
                      <a:pt x="11" y="0"/>
                      <a:pt x="15" y="2"/>
                    </a:cubicBezTo>
                    <a:cubicBezTo>
                      <a:pt x="18" y="4"/>
                      <a:pt x="20" y="13"/>
                      <a:pt x="20" y="17"/>
                    </a:cubicBezTo>
                    <a:cubicBezTo>
                      <a:pt x="21" y="29"/>
                      <a:pt x="14" y="39"/>
                      <a:pt x="8" y="48"/>
                    </a:cubicBezTo>
                    <a:cubicBezTo>
                      <a:pt x="12" y="40"/>
                      <a:pt x="18" y="27"/>
                      <a:pt x="18" y="17"/>
                    </a:cubicBezTo>
                    <a:cubicBezTo>
                      <a:pt x="19" y="6"/>
                      <a:pt x="13" y="10"/>
                      <a:pt x="5" y="7"/>
                    </a:cubicBezTo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458"/>
              <p:cNvSpPr/>
              <p:nvPr/>
            </p:nvSpPr>
            <p:spPr bwMode="auto">
              <a:xfrm>
                <a:off x="14890989" y="28225465"/>
                <a:ext cx="62010" cy="68776"/>
              </a:xfrm>
              <a:custGeom>
                <a:avLst/>
                <a:gdLst>
                  <a:gd name="T0" fmla="*/ 0 w 40"/>
                  <a:gd name="T1" fmla="*/ 0 h 44"/>
                  <a:gd name="T2" fmla="*/ 376 w 40"/>
                  <a:gd name="T3" fmla="*/ 245 h 44"/>
                  <a:gd name="T4" fmla="*/ 190 w 40"/>
                  <a:gd name="T5" fmla="*/ 504 h 44"/>
                  <a:gd name="T6" fmla="*/ 279 w 40"/>
                  <a:gd name="T7" fmla="*/ 206 h 44"/>
                  <a:gd name="T8" fmla="*/ 13 w 40"/>
                  <a:gd name="T9" fmla="*/ 13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4">
                    <a:moveTo>
                      <a:pt x="0" y="0"/>
                    </a:moveTo>
                    <a:cubicBezTo>
                      <a:pt x="9" y="4"/>
                      <a:pt x="30" y="10"/>
                      <a:pt x="34" y="21"/>
                    </a:cubicBezTo>
                    <a:cubicBezTo>
                      <a:pt x="40" y="34"/>
                      <a:pt x="24" y="38"/>
                      <a:pt x="17" y="44"/>
                    </a:cubicBezTo>
                    <a:cubicBezTo>
                      <a:pt x="23" y="35"/>
                      <a:pt x="34" y="30"/>
                      <a:pt x="25" y="18"/>
                    </a:cubicBezTo>
                    <a:cubicBezTo>
                      <a:pt x="18" y="9"/>
                      <a:pt x="9" y="6"/>
                      <a:pt x="1" y="1"/>
                    </a:cubicBezTo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459"/>
              <p:cNvSpPr/>
              <p:nvPr/>
            </p:nvSpPr>
            <p:spPr bwMode="auto">
              <a:xfrm>
                <a:off x="14960645" y="28115933"/>
                <a:ext cx="46720" cy="118872"/>
              </a:xfrm>
              <a:custGeom>
                <a:avLst/>
                <a:gdLst>
                  <a:gd name="T0" fmla="*/ 0 w 30"/>
                  <a:gd name="T1" fmla="*/ 80 h 77"/>
                  <a:gd name="T2" fmla="*/ 229 w 30"/>
                  <a:gd name="T3" fmla="*/ 456 h 77"/>
                  <a:gd name="T4" fmla="*/ 125 w 30"/>
                  <a:gd name="T5" fmla="*/ 711 h 77"/>
                  <a:gd name="T6" fmla="*/ 172 w 30"/>
                  <a:gd name="T7" fmla="*/ 413 h 77"/>
                  <a:gd name="T8" fmla="*/ 37 w 30"/>
                  <a:gd name="T9" fmla="*/ 89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77">
                    <a:moveTo>
                      <a:pt x="0" y="7"/>
                    </a:moveTo>
                    <a:cubicBezTo>
                      <a:pt x="18" y="0"/>
                      <a:pt x="18" y="33"/>
                      <a:pt x="20" y="42"/>
                    </a:cubicBezTo>
                    <a:cubicBezTo>
                      <a:pt x="23" y="50"/>
                      <a:pt x="28" y="77"/>
                      <a:pt x="11" y="65"/>
                    </a:cubicBezTo>
                    <a:cubicBezTo>
                      <a:pt x="30" y="65"/>
                      <a:pt x="16" y="49"/>
                      <a:pt x="15" y="38"/>
                    </a:cubicBezTo>
                    <a:cubicBezTo>
                      <a:pt x="15" y="25"/>
                      <a:pt x="15" y="15"/>
                      <a:pt x="3" y="8"/>
                    </a:cubicBezTo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460"/>
              <p:cNvSpPr/>
              <p:nvPr/>
            </p:nvSpPr>
            <p:spPr bwMode="auto">
              <a:xfrm>
                <a:off x="15139880" y="28125273"/>
                <a:ext cx="66258" cy="86607"/>
              </a:xfrm>
              <a:custGeom>
                <a:avLst/>
                <a:gdLst>
                  <a:gd name="T0" fmla="*/ 0 w 43"/>
                  <a:gd name="T1" fmla="*/ 29 h 56"/>
                  <a:gd name="T2" fmla="*/ 336 w 43"/>
                  <a:gd name="T3" fmla="*/ 286 h 56"/>
                  <a:gd name="T4" fmla="*/ 453 w 43"/>
                  <a:gd name="T5" fmla="*/ 441 h 56"/>
                  <a:gd name="T6" fmla="*/ 375 w 43"/>
                  <a:gd name="T7" fmla="*/ 617 h 56"/>
                  <a:gd name="T8" fmla="*/ 307 w 43"/>
                  <a:gd name="T9" fmla="*/ 279 h 56"/>
                  <a:gd name="T10" fmla="*/ 24 w 43"/>
                  <a:gd name="T11" fmla="*/ 24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3" h="56">
                    <a:moveTo>
                      <a:pt x="0" y="3"/>
                    </a:moveTo>
                    <a:cubicBezTo>
                      <a:pt x="15" y="3"/>
                      <a:pt x="22" y="15"/>
                      <a:pt x="31" y="26"/>
                    </a:cubicBezTo>
                    <a:cubicBezTo>
                      <a:pt x="34" y="30"/>
                      <a:pt x="41" y="35"/>
                      <a:pt x="42" y="40"/>
                    </a:cubicBezTo>
                    <a:cubicBezTo>
                      <a:pt x="43" y="45"/>
                      <a:pt x="38" y="53"/>
                      <a:pt x="35" y="56"/>
                    </a:cubicBezTo>
                    <a:cubicBezTo>
                      <a:pt x="37" y="42"/>
                      <a:pt x="38" y="35"/>
                      <a:pt x="28" y="25"/>
                    </a:cubicBezTo>
                    <a:cubicBezTo>
                      <a:pt x="23" y="18"/>
                      <a:pt x="12" y="0"/>
                      <a:pt x="2" y="2"/>
                    </a:cubicBezTo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461"/>
              <p:cNvSpPr/>
              <p:nvPr/>
            </p:nvSpPr>
            <p:spPr bwMode="auto">
              <a:xfrm>
                <a:off x="15102504" y="28250938"/>
                <a:ext cx="77301" cy="82362"/>
              </a:xfrm>
              <a:custGeom>
                <a:avLst/>
                <a:gdLst>
                  <a:gd name="T0" fmla="*/ 0 w 50"/>
                  <a:gd name="T1" fmla="*/ 0 h 53"/>
                  <a:gd name="T2" fmla="*/ 453 w 50"/>
                  <a:gd name="T3" fmla="*/ 245 h 53"/>
                  <a:gd name="T4" fmla="*/ 550 w 50"/>
                  <a:gd name="T5" fmla="*/ 415 h 53"/>
                  <a:gd name="T6" fmla="*/ 440 w 50"/>
                  <a:gd name="T7" fmla="*/ 597 h 53"/>
                  <a:gd name="T8" fmla="*/ 375 w 50"/>
                  <a:gd name="T9" fmla="*/ 245 h 53"/>
                  <a:gd name="T10" fmla="*/ 66 w 50"/>
                  <a:gd name="T11" fmla="*/ 24 h 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53">
                    <a:moveTo>
                      <a:pt x="0" y="0"/>
                    </a:moveTo>
                    <a:cubicBezTo>
                      <a:pt x="21" y="0"/>
                      <a:pt x="27" y="9"/>
                      <a:pt x="41" y="22"/>
                    </a:cubicBezTo>
                    <a:cubicBezTo>
                      <a:pt x="45" y="26"/>
                      <a:pt x="49" y="30"/>
                      <a:pt x="50" y="37"/>
                    </a:cubicBezTo>
                    <a:cubicBezTo>
                      <a:pt x="50" y="42"/>
                      <a:pt x="47" y="53"/>
                      <a:pt x="40" y="53"/>
                    </a:cubicBezTo>
                    <a:cubicBezTo>
                      <a:pt x="49" y="40"/>
                      <a:pt x="45" y="32"/>
                      <a:pt x="34" y="22"/>
                    </a:cubicBezTo>
                    <a:cubicBezTo>
                      <a:pt x="25" y="14"/>
                      <a:pt x="21" y="1"/>
                      <a:pt x="6" y="2"/>
                    </a:cubicBezTo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462"/>
              <p:cNvSpPr/>
              <p:nvPr/>
            </p:nvSpPr>
            <p:spPr bwMode="auto">
              <a:xfrm>
                <a:off x="15181504" y="28345187"/>
                <a:ext cx="78999" cy="80663"/>
              </a:xfrm>
              <a:custGeom>
                <a:avLst/>
                <a:gdLst>
                  <a:gd name="T0" fmla="*/ 0 w 51"/>
                  <a:gd name="T1" fmla="*/ 214 h 52"/>
                  <a:gd name="T2" fmla="*/ 352 w 51"/>
                  <a:gd name="T3" fmla="*/ 581 h 52"/>
                  <a:gd name="T4" fmla="*/ 346 w 51"/>
                  <a:gd name="T5" fmla="*/ 258 h 52"/>
                  <a:gd name="T6" fmla="*/ 80 w 51"/>
                  <a:gd name="T7" fmla="*/ 190 h 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1" h="52">
                    <a:moveTo>
                      <a:pt x="0" y="19"/>
                    </a:moveTo>
                    <a:cubicBezTo>
                      <a:pt x="22" y="0"/>
                      <a:pt x="51" y="30"/>
                      <a:pt x="32" y="52"/>
                    </a:cubicBezTo>
                    <a:cubicBezTo>
                      <a:pt x="37" y="44"/>
                      <a:pt x="39" y="30"/>
                      <a:pt x="31" y="23"/>
                    </a:cubicBezTo>
                    <a:cubicBezTo>
                      <a:pt x="24" y="18"/>
                      <a:pt x="16" y="19"/>
                      <a:pt x="7" y="17"/>
                    </a:cubicBezTo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463"/>
              <p:cNvSpPr/>
              <p:nvPr/>
            </p:nvSpPr>
            <p:spPr bwMode="auto">
              <a:xfrm>
                <a:off x="15009064" y="28351980"/>
                <a:ext cx="32279" cy="61983"/>
              </a:xfrm>
              <a:custGeom>
                <a:avLst/>
                <a:gdLst>
                  <a:gd name="T0" fmla="*/ 0 w 21"/>
                  <a:gd name="T1" fmla="*/ 400 h 40"/>
                  <a:gd name="T2" fmla="*/ 214 w 21"/>
                  <a:gd name="T3" fmla="*/ 257 h 40"/>
                  <a:gd name="T4" fmla="*/ 226 w 21"/>
                  <a:gd name="T5" fmla="*/ 0 h 40"/>
                  <a:gd name="T6" fmla="*/ 24 w 21"/>
                  <a:gd name="T7" fmla="*/ 367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" h="40">
                    <a:moveTo>
                      <a:pt x="0" y="36"/>
                    </a:moveTo>
                    <a:cubicBezTo>
                      <a:pt x="9" y="40"/>
                      <a:pt x="19" y="32"/>
                      <a:pt x="20" y="23"/>
                    </a:cubicBezTo>
                    <a:cubicBezTo>
                      <a:pt x="21" y="16"/>
                      <a:pt x="21" y="7"/>
                      <a:pt x="21" y="0"/>
                    </a:cubicBezTo>
                    <a:cubicBezTo>
                      <a:pt x="19" y="10"/>
                      <a:pt x="18" y="35"/>
                      <a:pt x="2" y="33"/>
                    </a:cubicBezTo>
                  </a:path>
                </a:pathLst>
              </a:custGeom>
              <a:solidFill>
                <a:srgbClr val="5B9BD5">
                  <a:lumMod val="75000"/>
                  <a:lumOff val="25000"/>
                </a:srgbClr>
              </a:solidFill>
              <a:ln>
                <a:noFill/>
              </a:ln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5" name="Oval 464"/>
              <p:cNvSpPr>
                <a:spLocks noChangeArrowheads="1"/>
              </p:cNvSpPr>
              <p:nvPr/>
            </p:nvSpPr>
            <p:spPr bwMode="auto">
              <a:xfrm>
                <a:off x="14330348" y="27885830"/>
                <a:ext cx="1138272" cy="731065"/>
              </a:xfrm>
              <a:prstGeom prst="ellipse">
                <a:avLst/>
              </a:prstGeom>
              <a:noFill/>
              <a:ln w="9525">
                <a:solidFill>
                  <a:srgbClr val="343434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fr-FR" altLang="fr-FR" sz="690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465"/>
              <p:cNvSpPr/>
              <p:nvPr/>
            </p:nvSpPr>
            <p:spPr bwMode="auto">
              <a:xfrm>
                <a:off x="14378767" y="28416510"/>
                <a:ext cx="1043133" cy="247085"/>
              </a:xfrm>
              <a:custGeom>
                <a:avLst/>
                <a:gdLst>
                  <a:gd name="T0" fmla="*/ 0 w 672"/>
                  <a:gd name="T1" fmla="*/ 110 h 159"/>
                  <a:gd name="T2" fmla="*/ 4057 w 672"/>
                  <a:gd name="T3" fmla="*/ 1514 h 159"/>
                  <a:gd name="T4" fmla="*/ 7494 w 672"/>
                  <a:gd name="T5" fmla="*/ 0 h 159"/>
                  <a:gd name="T6" fmla="*/ 4040 w 672"/>
                  <a:gd name="T7" fmla="*/ 1675 h 159"/>
                  <a:gd name="T8" fmla="*/ 0 w 672"/>
                  <a:gd name="T9" fmla="*/ 110 h 1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2" h="159">
                    <a:moveTo>
                      <a:pt x="0" y="10"/>
                    </a:moveTo>
                    <a:cubicBezTo>
                      <a:pt x="0" y="10"/>
                      <a:pt x="91" y="141"/>
                      <a:pt x="364" y="135"/>
                    </a:cubicBezTo>
                    <a:cubicBezTo>
                      <a:pt x="582" y="130"/>
                      <a:pt x="672" y="0"/>
                      <a:pt x="672" y="0"/>
                    </a:cubicBezTo>
                    <a:cubicBezTo>
                      <a:pt x="672" y="0"/>
                      <a:pt x="648" y="120"/>
                      <a:pt x="362" y="149"/>
                    </a:cubicBezTo>
                    <a:cubicBezTo>
                      <a:pt x="261" y="159"/>
                      <a:pt x="75" y="127"/>
                      <a:pt x="0" y="10"/>
                    </a:cubicBezTo>
                    <a:close/>
                  </a:path>
                </a:pathLst>
              </a:custGeom>
              <a:solidFill>
                <a:srgbClr val="D1EC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Oval 466"/>
              <p:cNvSpPr>
                <a:spLocks noChangeArrowheads="1"/>
              </p:cNvSpPr>
              <p:nvPr/>
            </p:nvSpPr>
            <p:spPr bwMode="auto">
              <a:xfrm>
                <a:off x="14849366" y="27917246"/>
                <a:ext cx="26333" cy="2632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fr-FR" altLang="fr-FR" sz="690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Oval 467"/>
              <p:cNvSpPr>
                <a:spLocks noChangeArrowheads="1"/>
              </p:cNvSpPr>
              <p:nvPr/>
            </p:nvSpPr>
            <p:spPr bwMode="auto">
              <a:xfrm>
                <a:off x="14892688" y="27919794"/>
                <a:ext cx="15290" cy="1443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fr-FR" altLang="fr-FR" sz="690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Oval 468"/>
              <p:cNvSpPr>
                <a:spLocks noChangeArrowheads="1"/>
              </p:cNvSpPr>
              <p:nvPr/>
            </p:nvSpPr>
            <p:spPr bwMode="auto">
              <a:xfrm>
                <a:off x="14679475" y="28575290"/>
                <a:ext cx="29731" cy="2971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fr-FR" altLang="fr-FR" sz="690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0" name="Oval 469"/>
              <p:cNvSpPr>
                <a:spLocks noChangeArrowheads="1"/>
              </p:cNvSpPr>
              <p:nvPr/>
            </p:nvSpPr>
            <p:spPr bwMode="auto">
              <a:xfrm>
                <a:off x="14721948" y="28590573"/>
                <a:ext cx="16989" cy="1698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fr-FR" altLang="fr-FR" sz="690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1" name="Oval 470"/>
              <p:cNvSpPr>
                <a:spLocks noChangeArrowheads="1"/>
              </p:cNvSpPr>
              <p:nvPr/>
            </p:nvSpPr>
            <p:spPr bwMode="auto">
              <a:xfrm>
                <a:off x="14650593" y="28575290"/>
                <a:ext cx="15290" cy="1528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fr-FR" altLang="fr-FR" sz="690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2" name="Freeform 471"/>
              <p:cNvSpPr/>
              <p:nvPr/>
            </p:nvSpPr>
            <p:spPr bwMode="auto">
              <a:xfrm>
                <a:off x="15383674" y="28348583"/>
                <a:ext cx="97688" cy="239443"/>
              </a:xfrm>
              <a:custGeom>
                <a:avLst/>
                <a:gdLst>
                  <a:gd name="T0" fmla="*/ 0 w 63"/>
                  <a:gd name="T1" fmla="*/ 864 h 154"/>
                  <a:gd name="T2" fmla="*/ 537 w 63"/>
                  <a:gd name="T3" fmla="*/ 0 h 154"/>
                  <a:gd name="T4" fmla="*/ 53 w 63"/>
                  <a:gd name="T5" fmla="*/ 1730 h 154"/>
                  <a:gd name="T6" fmla="*/ 487 w 63"/>
                  <a:gd name="T7" fmla="*/ 258 h 154"/>
                  <a:gd name="T8" fmla="*/ 0 w 63"/>
                  <a:gd name="T9" fmla="*/ 864 h 1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154">
                    <a:moveTo>
                      <a:pt x="0" y="77"/>
                    </a:moveTo>
                    <a:cubicBezTo>
                      <a:pt x="0" y="77"/>
                      <a:pt x="37" y="36"/>
                      <a:pt x="48" y="0"/>
                    </a:cubicBezTo>
                    <a:cubicBezTo>
                      <a:pt x="48" y="0"/>
                      <a:pt x="63" y="80"/>
                      <a:pt x="5" y="154"/>
                    </a:cubicBezTo>
                    <a:cubicBezTo>
                      <a:pt x="5" y="154"/>
                      <a:pt x="49" y="95"/>
                      <a:pt x="44" y="23"/>
                    </a:cubicBezTo>
                    <a:cubicBezTo>
                      <a:pt x="44" y="23"/>
                      <a:pt x="22" y="60"/>
                      <a:pt x="0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3" name="Freeform 472"/>
              <p:cNvSpPr/>
              <p:nvPr/>
            </p:nvSpPr>
            <p:spPr bwMode="auto">
              <a:xfrm>
                <a:off x="14351584" y="27923190"/>
                <a:ext cx="460406" cy="251330"/>
              </a:xfrm>
              <a:custGeom>
                <a:avLst/>
                <a:gdLst>
                  <a:gd name="T0" fmla="*/ 0 w 296"/>
                  <a:gd name="T1" fmla="*/ 1805 h 162"/>
                  <a:gd name="T2" fmla="*/ 3325 w 296"/>
                  <a:gd name="T3" fmla="*/ 0 h 162"/>
                  <a:gd name="T4" fmla="*/ 0 w 296"/>
                  <a:gd name="T5" fmla="*/ 1805 h 16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6" h="162">
                    <a:moveTo>
                      <a:pt x="0" y="162"/>
                    </a:moveTo>
                    <a:cubicBezTo>
                      <a:pt x="0" y="162"/>
                      <a:pt x="56" y="24"/>
                      <a:pt x="296" y="0"/>
                    </a:cubicBezTo>
                    <a:cubicBezTo>
                      <a:pt x="296" y="0"/>
                      <a:pt x="65" y="9"/>
                      <a:pt x="0" y="1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4" name="Freeform 473"/>
              <p:cNvSpPr/>
              <p:nvPr/>
            </p:nvSpPr>
            <p:spPr bwMode="auto">
              <a:xfrm>
                <a:off x="14523175" y="28548968"/>
                <a:ext cx="557244" cy="147741"/>
              </a:xfrm>
              <a:custGeom>
                <a:avLst/>
                <a:gdLst>
                  <a:gd name="T0" fmla="*/ 0 w 359"/>
                  <a:gd name="T1" fmla="*/ 0 h 95"/>
                  <a:gd name="T2" fmla="*/ 4004 w 359"/>
                  <a:gd name="T3" fmla="*/ 487 h 95"/>
                  <a:gd name="T4" fmla="*/ 0 w 359"/>
                  <a:gd name="T5" fmla="*/ 0 h 9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59" h="95">
                    <a:moveTo>
                      <a:pt x="0" y="0"/>
                    </a:moveTo>
                    <a:cubicBezTo>
                      <a:pt x="0" y="0"/>
                      <a:pt x="129" y="82"/>
                      <a:pt x="359" y="43"/>
                    </a:cubicBezTo>
                    <a:cubicBezTo>
                      <a:pt x="359" y="43"/>
                      <a:pt x="130" y="9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350774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9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文本框 323"/>
            <p:cNvSpPr txBox="1"/>
            <p:nvPr/>
          </p:nvSpPr>
          <p:spPr>
            <a:xfrm>
              <a:off x="25771436" y="21928723"/>
              <a:ext cx="1172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35077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BT474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750460" y="21384241"/>
              <a:ext cx="1295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350774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Sensitive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29" name="直接箭头连接符 321"/>
          <p:cNvCxnSpPr/>
          <p:nvPr/>
        </p:nvCxnSpPr>
        <p:spPr>
          <a:xfrm>
            <a:off x="1975941" y="2414881"/>
            <a:ext cx="515966" cy="548184"/>
          </a:xfrm>
          <a:prstGeom prst="straightConnector1">
            <a:avLst/>
          </a:prstGeom>
          <a:noFill/>
          <a:ln w="444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7037888" y="2022979"/>
            <a:ext cx="5347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507740"/>
            <a:r>
              <a:rPr lang="en-US" sz="2400" b="1" dirty="0">
                <a:solidFill>
                  <a:srgbClr val="C00000"/>
                </a:solidFill>
                <a:latin typeface="Calibri Light" panose="020F0302020204030204"/>
              </a:rPr>
              <a:t>Significantly enriched </a:t>
            </a:r>
            <a:r>
              <a:rPr lang="en-US" sz="2400" b="1" dirty="0" smtClean="0">
                <a:solidFill>
                  <a:srgbClr val="C00000"/>
                </a:solidFill>
                <a:latin typeface="Calibri Light" panose="020F0302020204030204"/>
              </a:rPr>
              <a:t>annotations </a:t>
            </a:r>
            <a:r>
              <a:rPr lang="en-US" sz="2400" b="1" dirty="0">
                <a:solidFill>
                  <a:srgbClr val="C00000"/>
                </a:solidFill>
                <a:latin typeface="Calibri Light" panose="020F0302020204030204"/>
              </a:rPr>
              <a:t>in GEO Signatures of Differentially Expressed Genes for Kinase Perturbations </a:t>
            </a:r>
            <a:endParaRPr lang="en-US" sz="2400" b="1" dirty="0">
              <a:solidFill>
                <a:srgbClr val="C00000"/>
              </a:solidFill>
              <a:latin typeface="Calibri Light" panose="020F0302020204030204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8151955" y="4393449"/>
            <a:ext cx="3320634" cy="483172"/>
          </a:xfrm>
          <a:prstGeom prst="rect">
            <a:avLst/>
          </a:prstGeom>
          <a:noFill/>
          <a:ln w="12700" cap="flat" cmpd="sng" algn="ctr">
            <a:solidFill>
              <a:srgbClr val="F7A78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507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PIK3CA_activemutant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8136806" y="3465873"/>
            <a:ext cx="3320583" cy="415854"/>
          </a:xfrm>
          <a:prstGeom prst="rect">
            <a:avLst/>
          </a:prstGeom>
          <a:noFill/>
          <a:ln w="12700" cap="flat" cmpd="sng" algn="ctr">
            <a:solidFill>
              <a:srgbClr val="F7A78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507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PIK3CA_druginhibition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064452" y="3340287"/>
            <a:ext cx="3490985" cy="2008021"/>
          </a:xfrm>
          <a:prstGeom prst="rect">
            <a:avLst/>
          </a:prstGeom>
          <a:noFill/>
          <a:ln w="12700" cap="flat" cmpd="dbl" algn="ctr">
            <a:solidFill>
              <a:srgbClr val="ED7D31">
                <a:lumMod val="75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3507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8136806" y="3989765"/>
            <a:ext cx="369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3507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Genes: KLF10, DIS3, HMBS, LARP7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8152453" y="4934347"/>
            <a:ext cx="339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35077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Genes: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IPO9, KRR1, PGAP3,CPVL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47" name="直接箭头连接符 321"/>
          <p:cNvCxnSpPr/>
          <p:nvPr/>
        </p:nvCxnSpPr>
        <p:spPr>
          <a:xfrm>
            <a:off x="7130426" y="3856289"/>
            <a:ext cx="672326" cy="2"/>
          </a:xfrm>
          <a:prstGeom prst="straightConnector1">
            <a:avLst/>
          </a:prstGeom>
          <a:noFill/>
          <a:ln w="44450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7847</Words>
  <Application>WPS Presentation</Application>
  <PresentationFormat>Widescreen</PresentationFormat>
  <Paragraphs>494</Paragraphs>
  <Slides>28</Slides>
  <Notes>8</Notes>
  <HiddenSlides>8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Calibri</vt:lpstr>
      <vt:lpstr>Times</vt:lpstr>
      <vt:lpstr>Times New Roman</vt:lpstr>
      <vt:lpstr>Calibri-Bold</vt:lpstr>
      <vt:lpstr>Latha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CRP-Santé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Yue Zhang</dc:creator>
  <cp:lastModifiedBy>Yue</cp:lastModifiedBy>
  <cp:revision>78</cp:revision>
  <dcterms:created xsi:type="dcterms:W3CDTF">2019-08-06T07:23:00Z</dcterms:created>
  <dcterms:modified xsi:type="dcterms:W3CDTF">2025-06-02T20:16:26Z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E734B8385FFD4C18AF8D011B5916CBEF_13</vt:lpwstr>
  </property>
  <property fmtid="{D5CDD505-2E9C-101B-9397-08002B2CF9AE}" pid="3" name="KSOProductBuildVer">
    <vt:lpwstr>1033-12.2.0.21179</vt:lpwstr>
  </property>
</Properties>
</file>